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66" r:id="rId3"/>
    <p:sldId id="265" r:id="rId4"/>
    <p:sldId id="267" r:id="rId5"/>
    <p:sldId id="268" r:id="rId6"/>
    <p:sldId id="262" r:id="rId7"/>
    <p:sldId id="257" r:id="rId8"/>
    <p:sldId id="269" r:id="rId9"/>
    <p:sldId id="264" r:id="rId10"/>
    <p:sldId id="258" r:id="rId11"/>
    <p:sldId id="273" r:id="rId12"/>
    <p:sldId id="275" r:id="rId13"/>
    <p:sldId id="259" r:id="rId14"/>
    <p:sldId id="270" r:id="rId15"/>
    <p:sldId id="261" r:id="rId16"/>
    <p:sldId id="278" r:id="rId17"/>
    <p:sldId id="279" r:id="rId18"/>
    <p:sldId id="276" r:id="rId19"/>
    <p:sldId id="277" r:id="rId20"/>
    <p:sldId id="263" r:id="rId21"/>
    <p:sldId id="271"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CC00CC"/>
    <a:srgbClr val="FF15C2"/>
    <a:srgbClr val="AE53F3"/>
    <a:srgbClr val="CC0099"/>
    <a:srgbClr val="66FFFF"/>
    <a:srgbClr val="99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19" autoAdjust="0"/>
    <p:restoredTop sz="94671" autoAdjust="0"/>
  </p:normalViewPr>
  <p:slideViewPr>
    <p:cSldViewPr>
      <p:cViewPr>
        <p:scale>
          <a:sx n="70" d="100"/>
          <a:sy n="70" d="100"/>
        </p:scale>
        <p:origin x="-52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BB129D-7CA5-41CA-976D-4CBCA4498863}" type="datetimeFigureOut">
              <a:rPr lang="en-US" smtClean="0"/>
              <a:pPr/>
              <a:t>10/7/2009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22ABB5-4AD1-40DF-B10D-3D46AF250F8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A22ABB5-4AD1-40DF-B10D-3D46AF250F84}" type="slidenum">
              <a:rPr lang="en-US" smtClean="0"/>
              <a:pPr/>
              <a:t>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901ADA6-5377-4398-AA03-171C12B8805F}" type="slidenum">
              <a:rPr lang="en-US" smtClean="0"/>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2D90E25-02AB-4E81-9287-789E6697311C}" type="datetimeFigureOut">
              <a:rPr lang="en-US" smtClean="0"/>
              <a:pPr/>
              <a:t>10/7/2009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51C0E2-9CBE-44C4-ADD0-925E020BBF77}" type="slidenum">
              <a:rPr lang="en-US" smtClean="0"/>
              <a:pPr/>
              <a:t>‹#›</a:t>
            </a:fld>
            <a:endParaRPr lang="en-US"/>
          </a:p>
        </p:txBody>
      </p:sp>
    </p:spTree>
  </p:cSld>
  <p:clrMapOvr>
    <a:masterClrMapping/>
  </p:clrMapOvr>
  <p:transition spd="slow">
    <p:comb dir="vert"/>
    <p:sndAc>
      <p:stSnd>
        <p:snd r:embed="rId1" name="chimes.wav" builtIn="1"/>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D90E25-02AB-4E81-9287-789E6697311C}" type="datetimeFigureOut">
              <a:rPr lang="en-US" smtClean="0"/>
              <a:pPr/>
              <a:t>10/7/2009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51C0E2-9CBE-44C4-ADD0-925E020BBF77}" type="slidenum">
              <a:rPr lang="en-US" smtClean="0"/>
              <a:pPr/>
              <a:t>‹#›</a:t>
            </a:fld>
            <a:endParaRPr lang="en-US"/>
          </a:p>
        </p:txBody>
      </p:sp>
    </p:spTree>
  </p:cSld>
  <p:clrMapOvr>
    <a:masterClrMapping/>
  </p:clrMapOvr>
  <p:transition spd="slow">
    <p:comb dir="vert"/>
    <p:sndAc>
      <p:stSnd>
        <p:snd r:embed="rId1" name="chimes.wav" builtIn="1"/>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D90E25-02AB-4E81-9287-789E6697311C}" type="datetimeFigureOut">
              <a:rPr lang="en-US" smtClean="0"/>
              <a:pPr/>
              <a:t>10/7/2009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51C0E2-9CBE-44C4-ADD0-925E020BBF77}" type="slidenum">
              <a:rPr lang="en-US" smtClean="0"/>
              <a:pPr/>
              <a:t>‹#›</a:t>
            </a:fld>
            <a:endParaRPr lang="en-US"/>
          </a:p>
        </p:txBody>
      </p:sp>
    </p:spTree>
  </p:cSld>
  <p:clrMapOvr>
    <a:masterClrMapping/>
  </p:clrMapOvr>
  <p:transition spd="slow">
    <p:comb dir="vert"/>
    <p:sndAc>
      <p:stSnd>
        <p:snd r:embed="rId1" name="chimes.wav" builtIn="1"/>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D90E25-02AB-4E81-9287-789E6697311C}" type="datetimeFigureOut">
              <a:rPr lang="en-US" smtClean="0"/>
              <a:pPr/>
              <a:t>10/7/2009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51C0E2-9CBE-44C4-ADD0-925E020BBF77}" type="slidenum">
              <a:rPr lang="en-US" smtClean="0"/>
              <a:pPr/>
              <a:t>‹#›</a:t>
            </a:fld>
            <a:endParaRPr lang="en-US"/>
          </a:p>
        </p:txBody>
      </p:sp>
    </p:spTree>
  </p:cSld>
  <p:clrMapOvr>
    <a:masterClrMapping/>
  </p:clrMapOvr>
  <p:transition spd="slow">
    <p:comb dir="vert"/>
    <p:sndAc>
      <p:stSnd>
        <p:snd r:embed="rId1" name="chimes.wav" builtIn="1"/>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D90E25-02AB-4E81-9287-789E6697311C}" type="datetimeFigureOut">
              <a:rPr lang="en-US" smtClean="0"/>
              <a:pPr/>
              <a:t>10/7/2009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51C0E2-9CBE-44C4-ADD0-925E020BBF77}" type="slidenum">
              <a:rPr lang="en-US" smtClean="0"/>
              <a:pPr/>
              <a:t>‹#›</a:t>
            </a:fld>
            <a:endParaRPr lang="en-US"/>
          </a:p>
        </p:txBody>
      </p:sp>
    </p:spTree>
  </p:cSld>
  <p:clrMapOvr>
    <a:masterClrMapping/>
  </p:clrMapOvr>
  <p:transition spd="slow">
    <p:comb dir="vert"/>
    <p:sndAc>
      <p:stSnd>
        <p:snd r:embed="rId1" name="chimes.wav" builtIn="1"/>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2D90E25-02AB-4E81-9287-789E6697311C}" type="datetimeFigureOut">
              <a:rPr lang="en-US" smtClean="0"/>
              <a:pPr/>
              <a:t>10/7/2009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51C0E2-9CBE-44C4-ADD0-925E020BBF77}" type="slidenum">
              <a:rPr lang="en-US" smtClean="0"/>
              <a:pPr/>
              <a:t>‹#›</a:t>
            </a:fld>
            <a:endParaRPr lang="en-US"/>
          </a:p>
        </p:txBody>
      </p:sp>
    </p:spTree>
  </p:cSld>
  <p:clrMapOvr>
    <a:masterClrMapping/>
  </p:clrMapOvr>
  <p:transition spd="slow">
    <p:comb dir="vert"/>
    <p:sndAc>
      <p:stSnd>
        <p:snd r:embed="rId1" name="chimes.wav" builtIn="1"/>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2D90E25-02AB-4E81-9287-789E6697311C}" type="datetimeFigureOut">
              <a:rPr lang="en-US" smtClean="0"/>
              <a:pPr/>
              <a:t>10/7/2009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B51C0E2-9CBE-44C4-ADD0-925E020BBF77}" type="slidenum">
              <a:rPr lang="en-US" smtClean="0"/>
              <a:pPr/>
              <a:t>‹#›</a:t>
            </a:fld>
            <a:endParaRPr lang="en-US"/>
          </a:p>
        </p:txBody>
      </p:sp>
    </p:spTree>
  </p:cSld>
  <p:clrMapOvr>
    <a:masterClrMapping/>
  </p:clrMapOvr>
  <p:transition spd="slow">
    <p:comb dir="vert"/>
    <p:sndAc>
      <p:stSnd>
        <p:snd r:embed="rId1" name="chimes.wav" builtIn="1"/>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2D90E25-02AB-4E81-9287-789E6697311C}" type="datetimeFigureOut">
              <a:rPr lang="en-US" smtClean="0"/>
              <a:pPr/>
              <a:t>10/7/2009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B51C0E2-9CBE-44C4-ADD0-925E020BBF77}" type="slidenum">
              <a:rPr lang="en-US" smtClean="0"/>
              <a:pPr/>
              <a:t>‹#›</a:t>
            </a:fld>
            <a:endParaRPr lang="en-US"/>
          </a:p>
        </p:txBody>
      </p:sp>
    </p:spTree>
  </p:cSld>
  <p:clrMapOvr>
    <a:masterClrMapping/>
  </p:clrMapOvr>
  <p:transition spd="slow">
    <p:comb dir="vert"/>
    <p:sndAc>
      <p:stSnd>
        <p:snd r:embed="rId1" name="chimes.wav" builtIn="1"/>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D90E25-02AB-4E81-9287-789E6697311C}" type="datetimeFigureOut">
              <a:rPr lang="en-US" smtClean="0"/>
              <a:pPr/>
              <a:t>10/7/2009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B51C0E2-9CBE-44C4-ADD0-925E020BBF77}" type="slidenum">
              <a:rPr lang="en-US" smtClean="0"/>
              <a:pPr/>
              <a:t>‹#›</a:t>
            </a:fld>
            <a:endParaRPr lang="en-US"/>
          </a:p>
        </p:txBody>
      </p:sp>
    </p:spTree>
  </p:cSld>
  <p:clrMapOvr>
    <a:masterClrMapping/>
  </p:clrMapOvr>
  <p:transition spd="slow">
    <p:comb dir="vert"/>
    <p:sndAc>
      <p:stSnd>
        <p:snd r:embed="rId1" name="chimes.wav" builtIn="1"/>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D90E25-02AB-4E81-9287-789E6697311C}" type="datetimeFigureOut">
              <a:rPr lang="en-US" smtClean="0"/>
              <a:pPr/>
              <a:t>10/7/2009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51C0E2-9CBE-44C4-ADD0-925E020BBF77}" type="slidenum">
              <a:rPr lang="en-US" smtClean="0"/>
              <a:pPr/>
              <a:t>‹#›</a:t>
            </a:fld>
            <a:endParaRPr lang="en-US"/>
          </a:p>
        </p:txBody>
      </p:sp>
    </p:spTree>
  </p:cSld>
  <p:clrMapOvr>
    <a:masterClrMapping/>
  </p:clrMapOvr>
  <p:transition spd="slow">
    <p:comb dir="vert"/>
    <p:sndAc>
      <p:stSnd>
        <p:snd r:embed="rId1" name="chimes.wav" builtIn="1"/>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D90E25-02AB-4E81-9287-789E6697311C}" type="datetimeFigureOut">
              <a:rPr lang="en-US" smtClean="0"/>
              <a:pPr/>
              <a:t>10/7/2009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51C0E2-9CBE-44C4-ADD0-925E020BBF77}" type="slidenum">
              <a:rPr lang="en-US" smtClean="0"/>
              <a:pPr/>
              <a:t>‹#›</a:t>
            </a:fld>
            <a:endParaRPr lang="en-US"/>
          </a:p>
        </p:txBody>
      </p:sp>
    </p:spTree>
  </p:cSld>
  <p:clrMapOvr>
    <a:masterClrMapping/>
  </p:clrMapOvr>
  <p:transition spd="slow">
    <p:comb dir="vert"/>
    <p:sndAc>
      <p:stSnd>
        <p:snd r:embed="rId1" name="chimes.wav" builtIn="1"/>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D90E25-02AB-4E81-9287-789E6697311C}" type="datetimeFigureOut">
              <a:rPr lang="en-US" smtClean="0"/>
              <a:pPr/>
              <a:t>10/7/2009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51C0E2-9CBE-44C4-ADD0-925E020BBF7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comb dir="vert"/>
    <p:sndAc>
      <p:stSnd>
        <p:snd r:embed="rId13" name="chimes.wav" builtIn="1"/>
      </p:stSnd>
    </p:sndAc>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audio" Target="../media/audio1.wav"/><Relationship Id="rId1" Type="http://schemas.openxmlformats.org/officeDocument/2006/relationships/slideLayout" Target="../slideLayouts/slideLayout2.xml"/><Relationship Id="rId5" Type="http://schemas.openxmlformats.org/officeDocument/2006/relationships/image" Target="../media/image31.jpeg"/><Relationship Id="rId4" Type="http://schemas.openxmlformats.org/officeDocument/2006/relationships/image" Target="../media/image30.jpeg"/></Relationships>
</file>

<file path=ppt/slides/_rels/slide1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1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audio" Target="../media/audio1.wav"/><Relationship Id="rId1" Type="http://schemas.openxmlformats.org/officeDocument/2006/relationships/slideLayout" Target="../slideLayouts/slideLayout6.xml"/><Relationship Id="rId4" Type="http://schemas.openxmlformats.org/officeDocument/2006/relationships/image" Target="../media/image35.jpeg"/></Relationships>
</file>

<file path=ppt/slides/_rels/slide16.xml.rels><?xml version="1.0" encoding="UTF-8" standalone="yes"?>
<Relationships xmlns="http://schemas.openxmlformats.org/package/2006/relationships"><Relationship Id="rId8" Type="http://schemas.openxmlformats.org/officeDocument/2006/relationships/image" Target="../media/image41.jpeg"/><Relationship Id="rId3" Type="http://schemas.openxmlformats.org/officeDocument/2006/relationships/image" Target="../media/image36.jpeg"/><Relationship Id="rId7" Type="http://schemas.openxmlformats.org/officeDocument/2006/relationships/image" Target="../media/image40.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jpeg"/><Relationship Id="rId4" Type="http://schemas.openxmlformats.org/officeDocument/2006/relationships/image" Target="../media/image37.jpeg"/><Relationship Id="rId9" Type="http://schemas.openxmlformats.org/officeDocument/2006/relationships/image" Target="../media/image42.jpeg"/></Relationships>
</file>

<file path=ppt/slides/_rels/slide1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43.jpeg"/><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audio" Target="../media/audio1.wav"/><Relationship Id="rId1" Type="http://schemas.openxmlformats.org/officeDocument/2006/relationships/slideLayout" Target="../slideLayouts/slideLayout9.xml"/><Relationship Id="rId6" Type="http://schemas.openxmlformats.org/officeDocument/2006/relationships/image" Target="../media/image4.jpeg"/><Relationship Id="rId5" Type="http://schemas.openxmlformats.org/officeDocument/2006/relationships/hyperlink" Target="http://upload.wikimedia.org/wikipedia/en/5/5a/The_Falls_of_the_Wichita_River,_Wichita_Falls,_TX_Picture_2217.jpg" TargetMode="Externa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8" Type="http://schemas.openxmlformats.org/officeDocument/2006/relationships/hyperlink" Target="http://www.texansstateparks.org/sitebuildercontent/sitebuilderpictures/.pond/Arrowhead3.jpg.w560h420.jpg" TargetMode="External"/><Relationship Id="rId3" Type="http://schemas.openxmlformats.org/officeDocument/2006/relationships/hyperlink" Target="http://texashistoryteacher.ning.com/" TargetMode="External"/><Relationship Id="rId7" Type="http://schemas.openxmlformats.org/officeDocument/2006/relationships/hyperlink" Target="http://tpid.tpwd.state.tx.us/species_report.asp?species=262" TargetMode="External"/><Relationship Id="rId2" Type="http://schemas.openxmlformats.org/officeDocument/2006/relationships/audio" Target="../media/audio1.wav"/><Relationship Id="rId1" Type="http://schemas.openxmlformats.org/officeDocument/2006/relationships/slideLayout" Target="../slideLayouts/slideLayout6.xml"/><Relationship Id="rId6" Type="http://schemas.openxmlformats.org/officeDocument/2006/relationships/hyperlink" Target="http://www.aslo.org/photopost/showphoto.php/photo/718" TargetMode="External"/><Relationship Id="rId5" Type="http://schemas.openxmlformats.org/officeDocument/2006/relationships/hyperlink" Target="http://www.city-data.com/forum/city-vs-city/75971-north-carolina-vs-texas-13.html" TargetMode="External"/><Relationship Id="rId10" Type="http://schemas.openxmlformats.org/officeDocument/2006/relationships/hyperlink" Target="http://www.kdwp.state.ks.us/news/Other-Services/KS-Outdoors-Photographs/KS-State-Park-Photos/Cross-Timbers-Outcropping" TargetMode="External"/><Relationship Id="rId4" Type="http://schemas.openxmlformats.org/officeDocument/2006/relationships/hyperlink" Target="http://www.nbii.gov/portal/community/Communities/Geographic_Perspectives/Central_Southwest_&amp;_Gulf_Coast/Ecosystems/Central_Plains/" TargetMode="External"/><Relationship Id="rId9" Type="http://schemas.openxmlformats.org/officeDocument/2006/relationships/hyperlink" Target="http://www.biketexas.net/images/sanangelo/sadownhill.jpg" TargetMode="External"/></Relationships>
</file>

<file path=ppt/slides/_rels/slide2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audio" Target="../media/audio1.wav"/><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audio" Target="../media/audio1.wav"/><Relationship Id="rId7" Type="http://schemas.openxmlformats.org/officeDocument/2006/relationships/image" Target="../media/image17.jpe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audio" Target="../media/audio1.wav"/><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bg1"/>
                </a:solidFill>
                <a:latin typeface="Berlin Sans FB" pitchFamily="34" charset="0"/>
              </a:rPr>
              <a:t>North Central Plains</a:t>
            </a:r>
            <a:endParaRPr lang="en-US" dirty="0">
              <a:solidFill>
                <a:schemeClr val="bg1"/>
              </a:solidFill>
              <a:latin typeface="Berlin Sans FB" pitchFamily="34" charset="0"/>
            </a:endParaRPr>
          </a:p>
        </p:txBody>
      </p:sp>
      <p:sp>
        <p:nvSpPr>
          <p:cNvPr id="3" name="Subtitle 2"/>
          <p:cNvSpPr>
            <a:spLocks noGrp="1"/>
          </p:cNvSpPr>
          <p:nvPr>
            <p:ph type="subTitle" idx="1"/>
          </p:nvPr>
        </p:nvSpPr>
        <p:spPr/>
        <p:txBody>
          <a:bodyPr/>
          <a:lstStyle/>
          <a:p>
            <a:r>
              <a:rPr lang="en-US" dirty="0" smtClean="0">
                <a:solidFill>
                  <a:schemeClr val="bg1"/>
                </a:solidFill>
              </a:rPr>
              <a:t>Alison Gabriel, Dyala Ashfour, </a:t>
            </a:r>
          </a:p>
          <a:p>
            <a:r>
              <a:rPr lang="en-US" dirty="0" err="1" smtClean="0">
                <a:solidFill>
                  <a:schemeClr val="bg1"/>
                </a:solidFill>
              </a:rPr>
              <a:t>Raelynn</a:t>
            </a:r>
            <a:r>
              <a:rPr lang="en-US" dirty="0" smtClean="0">
                <a:solidFill>
                  <a:schemeClr val="bg1"/>
                </a:solidFill>
              </a:rPr>
              <a:t> Robinson, Gage Lado</a:t>
            </a:r>
            <a:endParaRPr lang="en-US" dirty="0">
              <a:solidFill>
                <a:schemeClr val="bg1"/>
              </a:solidFill>
            </a:endParaRPr>
          </a:p>
        </p:txBody>
      </p:sp>
    </p:spTree>
  </p:cSld>
  <p:clrMapOvr>
    <a:masterClrMapping/>
  </p:clrMapOvr>
  <p:transition spd="slow">
    <p:comb dir="vert"/>
    <p:sndAc>
      <p:stSnd>
        <p:snd r:embed="rId2" name="chimes.wav" builtIn="1"/>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5000" b="-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Grand Prairie</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Grand prairie is one of the smallest sections but it has some of the biggest cities like Fort Worth and Dallas. The Metroplex is a 20 county area.</a:t>
            </a:r>
          </a:p>
          <a:p>
            <a:r>
              <a:rPr lang="en-US" dirty="0" smtClean="0">
                <a:solidFill>
                  <a:schemeClr val="bg1"/>
                </a:solidFill>
              </a:rPr>
              <a:t>Fort Worth has a large-scale aircraft manufacture </a:t>
            </a:r>
          </a:p>
          <a:p>
            <a:r>
              <a:rPr lang="en-US" dirty="0" smtClean="0">
                <a:solidFill>
                  <a:schemeClr val="bg1"/>
                </a:solidFill>
              </a:rPr>
              <a:t>Dallas has a big trade center  </a:t>
            </a:r>
          </a:p>
        </p:txBody>
      </p:sp>
    </p:spTree>
  </p:cSld>
  <p:clrMapOvr>
    <a:masterClrMapping/>
  </p:clrMapOvr>
  <p:transition spd="slow">
    <p:comb dir="vert"/>
    <p:sndAc>
      <p:stSnd>
        <p:snd r:embed="rId2" name="chimes.wav" builtIn="1"/>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AE53F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rPr>
              <a:t>Cross Timbers </a:t>
            </a:r>
            <a:endParaRPr lang="en-US" dirty="0">
              <a:solidFill>
                <a:schemeClr val="accent1">
                  <a:lumMod val="75000"/>
                </a:schemeClr>
              </a:solidFill>
            </a:endParaRPr>
          </a:p>
        </p:txBody>
      </p:sp>
      <p:sp>
        <p:nvSpPr>
          <p:cNvPr id="3" name="Content Placeholder 2"/>
          <p:cNvSpPr>
            <a:spLocks noGrp="1"/>
          </p:cNvSpPr>
          <p:nvPr>
            <p:ph idx="1"/>
          </p:nvPr>
        </p:nvSpPr>
        <p:spPr/>
        <p:txBody>
          <a:bodyPr>
            <a:normAutofit/>
          </a:bodyPr>
          <a:lstStyle/>
          <a:p>
            <a:r>
              <a:rPr lang="en-US" sz="2400" dirty="0" smtClean="0">
                <a:solidFill>
                  <a:schemeClr val="accent1">
                    <a:lumMod val="75000"/>
                  </a:schemeClr>
                </a:solidFill>
              </a:rPr>
              <a:t>Cross timber is 26,000 square miles</a:t>
            </a:r>
            <a:endParaRPr lang="en-US" sz="2400" dirty="0">
              <a:solidFill>
                <a:schemeClr val="accent1">
                  <a:lumMod val="75000"/>
                </a:schemeClr>
              </a:solidFill>
            </a:endParaRPr>
          </a:p>
          <a:p>
            <a:r>
              <a:rPr lang="en-US" sz="2400" dirty="0" smtClean="0">
                <a:solidFill>
                  <a:schemeClr val="accent1">
                    <a:lumMod val="75000"/>
                  </a:schemeClr>
                </a:solidFill>
              </a:rPr>
              <a:t>The area has change significantly in the last 150 years</a:t>
            </a:r>
          </a:p>
          <a:p>
            <a:r>
              <a:rPr lang="en-US" sz="2400" dirty="0">
                <a:solidFill>
                  <a:schemeClr val="accent1">
                    <a:lumMod val="75000"/>
                  </a:schemeClr>
                </a:solidFill>
              </a:rPr>
              <a:t>Early travelers through north Texas coined the name "Cross Timbers" by their repeated crossings of these timbered areas that proved to be a barrier to their travel on the open prairies to the east and </a:t>
            </a:r>
            <a:r>
              <a:rPr lang="en-US" sz="2400" dirty="0" smtClean="0">
                <a:solidFill>
                  <a:schemeClr val="accent1">
                    <a:lumMod val="75000"/>
                  </a:schemeClr>
                </a:solidFill>
              </a:rPr>
              <a:t>west</a:t>
            </a:r>
          </a:p>
          <a:p>
            <a:pPr>
              <a:buNone/>
            </a:pPr>
            <a:endParaRPr lang="en-US" sz="2400" dirty="0"/>
          </a:p>
        </p:txBody>
      </p:sp>
      <p:pic>
        <p:nvPicPr>
          <p:cNvPr id="4" name="Picture 4"/>
          <p:cNvPicPr>
            <a:picLocks noChangeAspect="1" noChangeArrowheads="1"/>
          </p:cNvPicPr>
          <p:nvPr/>
        </p:nvPicPr>
        <p:blipFill>
          <a:blip r:embed="rId3"/>
          <a:srcRect/>
          <a:stretch>
            <a:fillRect/>
          </a:stretch>
        </p:blipFill>
        <p:spPr bwMode="auto">
          <a:xfrm>
            <a:off x="7467600" y="228600"/>
            <a:ext cx="1399592" cy="1371600"/>
          </a:xfrm>
          <a:prstGeom prst="rect">
            <a:avLst/>
          </a:prstGeom>
          <a:noFill/>
          <a:ln w="9525">
            <a:noFill/>
            <a:miter lim="800000"/>
            <a:headEnd/>
            <a:tailEnd/>
          </a:ln>
          <a:effectLst/>
        </p:spPr>
      </p:pic>
      <p:pic>
        <p:nvPicPr>
          <p:cNvPr id="6" name="Picture 7"/>
          <p:cNvPicPr>
            <a:picLocks noChangeAspect="1" noChangeArrowheads="1"/>
          </p:cNvPicPr>
          <p:nvPr/>
        </p:nvPicPr>
        <p:blipFill>
          <a:blip r:embed="rId4"/>
          <a:srcRect/>
          <a:stretch>
            <a:fillRect/>
          </a:stretch>
        </p:blipFill>
        <p:spPr bwMode="auto">
          <a:xfrm>
            <a:off x="304800" y="152400"/>
            <a:ext cx="1373358" cy="1405800"/>
          </a:xfrm>
          <a:prstGeom prst="rect">
            <a:avLst/>
          </a:prstGeom>
          <a:noFill/>
          <a:ln w="9525">
            <a:noFill/>
            <a:miter lim="800000"/>
            <a:headEnd/>
            <a:tailEnd/>
          </a:ln>
          <a:effectLst/>
        </p:spPr>
      </p:pic>
    </p:spTree>
  </p:cSld>
  <p:clrMapOvr>
    <a:masterClrMapping/>
  </p:clrMapOvr>
  <p:transition spd="slow">
    <p:comb dir="vert"/>
    <p:sndAc>
      <p:stSnd>
        <p:snd r:embed="rId2" name="chimes.wav" builtIn="1"/>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AE53F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229600" cy="1143000"/>
          </a:xfrm>
        </p:spPr>
        <p:txBody>
          <a:bodyPr/>
          <a:lstStyle/>
          <a:p>
            <a:r>
              <a:rPr lang="en-US" dirty="0" smtClean="0">
                <a:solidFill>
                  <a:schemeClr val="accent1">
                    <a:lumMod val="75000"/>
                  </a:schemeClr>
                </a:solidFill>
              </a:rPr>
              <a:t>Geography of Cross Timbers</a:t>
            </a:r>
            <a:endParaRPr lang="en-US" dirty="0">
              <a:solidFill>
                <a:schemeClr val="accent1">
                  <a:lumMod val="75000"/>
                </a:schemeClr>
              </a:solidFill>
            </a:endParaRPr>
          </a:p>
        </p:txBody>
      </p:sp>
      <p:sp>
        <p:nvSpPr>
          <p:cNvPr id="3" name="Content Placeholder 2"/>
          <p:cNvSpPr>
            <a:spLocks noGrp="1"/>
          </p:cNvSpPr>
          <p:nvPr>
            <p:ph idx="1"/>
          </p:nvPr>
        </p:nvSpPr>
        <p:spPr/>
        <p:txBody>
          <a:bodyPr>
            <a:normAutofit/>
          </a:bodyPr>
          <a:lstStyle/>
          <a:p>
            <a:pPr lvl="0"/>
            <a:r>
              <a:rPr lang="en-US" sz="1800" dirty="0" smtClean="0">
                <a:solidFill>
                  <a:schemeClr val="accent1">
                    <a:lumMod val="75000"/>
                  </a:schemeClr>
                </a:solidFill>
              </a:rPr>
              <a:t>The cross timbers in a long strip of forests.</a:t>
            </a:r>
          </a:p>
          <a:p>
            <a:pPr lvl="0"/>
            <a:endParaRPr lang="en-US" sz="1800" dirty="0" smtClean="0">
              <a:solidFill>
                <a:schemeClr val="accent1">
                  <a:lumMod val="75000"/>
                </a:schemeClr>
              </a:solidFill>
            </a:endParaRPr>
          </a:p>
          <a:p>
            <a:pPr lvl="0"/>
            <a:r>
              <a:rPr lang="en-US" sz="1800" dirty="0" smtClean="0">
                <a:solidFill>
                  <a:schemeClr val="accent1">
                    <a:lumMod val="75000"/>
                  </a:schemeClr>
                </a:solidFill>
              </a:rPr>
              <a:t>The soil is more fertile. Some trees that grow there are  post oak, blackjack oaks, hickories, pecans, and elms </a:t>
            </a:r>
          </a:p>
          <a:p>
            <a:pPr lvl="0"/>
            <a:r>
              <a:rPr lang="en-US" sz="1800" dirty="0" smtClean="0">
                <a:solidFill>
                  <a:schemeClr val="accent1">
                    <a:lumMod val="75000"/>
                  </a:schemeClr>
                </a:solidFill>
              </a:rPr>
              <a:t>Cross timbers oaks are used firewood, railroad ties and poles, but most importantly is that they use the timber belt for preserving water.</a:t>
            </a:r>
          </a:p>
          <a:p>
            <a:pPr lvl="0">
              <a:buNone/>
            </a:pPr>
            <a:endParaRPr lang="en-US" sz="1800" dirty="0" smtClean="0">
              <a:solidFill>
                <a:schemeClr val="accent1">
                  <a:lumMod val="75000"/>
                </a:schemeClr>
              </a:solidFill>
            </a:endParaRPr>
          </a:p>
          <a:p>
            <a:pPr lvl="0"/>
            <a:r>
              <a:rPr lang="en-US" sz="1800" dirty="0" smtClean="0">
                <a:solidFill>
                  <a:schemeClr val="accent1">
                    <a:lumMod val="75000"/>
                  </a:schemeClr>
                </a:solidFill>
              </a:rPr>
              <a:t>Cotton and corn is grown also dairy and raising livestock</a:t>
            </a:r>
          </a:p>
          <a:p>
            <a:pPr lvl="0"/>
            <a:r>
              <a:rPr lang="en-US" sz="1800" dirty="0" smtClean="0">
                <a:solidFill>
                  <a:schemeClr val="accent1">
                    <a:lumMod val="75000"/>
                  </a:schemeClr>
                </a:solidFill>
              </a:rPr>
              <a:t>The area is also good for truck farming</a:t>
            </a:r>
          </a:p>
          <a:p>
            <a:pPr lvl="0">
              <a:buNone/>
            </a:pPr>
            <a:endParaRPr lang="en-US" sz="1800" dirty="0" smtClean="0">
              <a:solidFill>
                <a:schemeClr val="accent1">
                  <a:lumMod val="75000"/>
                </a:schemeClr>
              </a:solidFill>
            </a:endParaRPr>
          </a:p>
          <a:p>
            <a:pPr lvl="0"/>
            <a:r>
              <a:rPr lang="en-US" sz="1800" dirty="0" smtClean="0">
                <a:solidFill>
                  <a:schemeClr val="accent1">
                    <a:lumMod val="75000"/>
                  </a:schemeClr>
                </a:solidFill>
              </a:rPr>
              <a:t>The timber prevents rain water from immediately running off the surface and causes much of it to soak into sand that supplies artesian water for hundreds of wells to the east and south of the Cross Timbers.</a:t>
            </a:r>
            <a:endParaRPr lang="en-US" sz="1800" dirty="0">
              <a:solidFill>
                <a:schemeClr val="accent1">
                  <a:lumMod val="75000"/>
                </a:schemeClr>
              </a:solidFill>
            </a:endParaRPr>
          </a:p>
        </p:txBody>
      </p:sp>
      <p:pic>
        <p:nvPicPr>
          <p:cNvPr id="4098" name="Picture 2" descr="C:\Documents and Settings\agabriel\Local Settings\Temporary Internet Files\Content.IE5\SVZMU9U5\MPj04021110000[1].jpg"/>
          <p:cNvPicPr>
            <a:picLocks noChangeAspect="1" noChangeArrowheads="1"/>
          </p:cNvPicPr>
          <p:nvPr/>
        </p:nvPicPr>
        <p:blipFill>
          <a:blip r:embed="rId3" cstate="print"/>
          <a:srcRect/>
          <a:stretch>
            <a:fillRect/>
          </a:stretch>
        </p:blipFill>
        <p:spPr bwMode="auto">
          <a:xfrm>
            <a:off x="5638800" y="1219200"/>
            <a:ext cx="1416411" cy="1143000"/>
          </a:xfrm>
          <a:prstGeom prst="rect">
            <a:avLst/>
          </a:prstGeom>
          <a:noFill/>
        </p:spPr>
      </p:pic>
      <p:pic>
        <p:nvPicPr>
          <p:cNvPr id="4100" name="Picture 4" descr="C:\Documents and Settings\agabriel\Local Settings\Temporary Internet Files\Content.IE5\4FAF9INO\MPj04016860000[1].jpg"/>
          <p:cNvPicPr>
            <a:picLocks noChangeAspect="1" noChangeArrowheads="1"/>
          </p:cNvPicPr>
          <p:nvPr/>
        </p:nvPicPr>
        <p:blipFill>
          <a:blip r:embed="rId4" cstate="print"/>
          <a:srcRect/>
          <a:stretch>
            <a:fillRect/>
          </a:stretch>
        </p:blipFill>
        <p:spPr bwMode="auto">
          <a:xfrm>
            <a:off x="6324600" y="3505200"/>
            <a:ext cx="2026920" cy="1350752"/>
          </a:xfrm>
          <a:prstGeom prst="rect">
            <a:avLst/>
          </a:prstGeom>
          <a:noFill/>
        </p:spPr>
      </p:pic>
      <p:pic>
        <p:nvPicPr>
          <p:cNvPr id="7" name="Picture 2"/>
          <p:cNvPicPr>
            <a:picLocks noChangeAspect="1" noChangeArrowheads="1"/>
          </p:cNvPicPr>
          <p:nvPr/>
        </p:nvPicPr>
        <p:blipFill>
          <a:blip r:embed="rId5" cstate="print"/>
          <a:srcRect/>
          <a:stretch>
            <a:fillRect/>
          </a:stretch>
        </p:blipFill>
        <p:spPr bwMode="auto">
          <a:xfrm>
            <a:off x="5562600" y="5410200"/>
            <a:ext cx="2438400" cy="1333826"/>
          </a:xfrm>
          <a:prstGeom prst="rect">
            <a:avLst/>
          </a:prstGeom>
          <a:noFill/>
          <a:ln w="9525">
            <a:noFill/>
            <a:miter lim="800000"/>
            <a:headEnd/>
            <a:tailEnd/>
          </a:ln>
          <a:effectLst/>
        </p:spPr>
      </p:pic>
    </p:spTree>
  </p:cSld>
  <p:clrMapOvr>
    <a:masterClrMapping/>
  </p:clrMapOvr>
  <p:transition spd="slow">
    <p:comb dir="vert"/>
    <p:sndAc>
      <p:stSnd>
        <p:snd r:embed="rId2" name="chimes.wav" builtIn="1"/>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1000" r="-11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rgbClr val="FFFF00"/>
                </a:solidFill>
              </a:rPr>
              <a:t>Cross Timbers </a:t>
            </a:r>
            <a:endParaRPr lang="en-US" dirty="0">
              <a:solidFill>
                <a:srgbClr val="FFFF00"/>
              </a:solidFill>
            </a:endParaRPr>
          </a:p>
        </p:txBody>
      </p:sp>
      <p:sp>
        <p:nvSpPr>
          <p:cNvPr id="3" name="Content Placeholder 2"/>
          <p:cNvSpPr>
            <a:spLocks noGrp="1"/>
          </p:cNvSpPr>
          <p:nvPr>
            <p:ph idx="1"/>
          </p:nvPr>
        </p:nvSpPr>
        <p:spPr/>
        <p:txBody>
          <a:bodyPr/>
          <a:lstStyle/>
          <a:p>
            <a:r>
              <a:rPr lang="en-US" dirty="0" smtClean="0">
                <a:solidFill>
                  <a:srgbClr val="FFFF00"/>
                </a:solidFill>
              </a:rPr>
              <a:t>Is made up of several important cities for instance Arlington, Denton, and Brownwood</a:t>
            </a:r>
          </a:p>
          <a:p>
            <a:r>
              <a:rPr lang="en-US" dirty="0" smtClean="0">
                <a:solidFill>
                  <a:srgbClr val="FFFF00"/>
                </a:solidFill>
              </a:rPr>
              <a:t>It is mostly agriculture, but coal mining is important also.</a:t>
            </a:r>
          </a:p>
          <a:p>
            <a:r>
              <a:rPr lang="en-US" dirty="0" smtClean="0">
                <a:solidFill>
                  <a:srgbClr val="FFFF00"/>
                </a:solidFill>
              </a:rPr>
              <a:t>There are many different animals in the cross timbers</a:t>
            </a:r>
          </a:p>
          <a:p>
            <a:r>
              <a:rPr lang="en-US" dirty="0" smtClean="0">
                <a:solidFill>
                  <a:srgbClr val="FFFF00"/>
                </a:solidFill>
              </a:rPr>
              <a:t>  collages in cross timbers are TWU and University of North Texas</a:t>
            </a:r>
          </a:p>
          <a:p>
            <a:endParaRPr lang="en-US" dirty="0">
              <a:solidFill>
                <a:schemeClr val="bg1"/>
              </a:solidFill>
            </a:endParaRPr>
          </a:p>
        </p:txBody>
      </p:sp>
    </p:spTree>
  </p:cSld>
  <p:clrMapOvr>
    <a:masterClrMapping/>
  </p:clrMapOvr>
  <p:transition spd="slow">
    <p:comb dir="vert"/>
    <p:sndAc>
      <p:stSnd>
        <p:snd r:embed="rId2" name="chimes.wav" builtIn="1"/>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996600">
            <a:alpha val="72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Fort Hood</a:t>
            </a:r>
            <a:endParaRPr lang="en-US"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pic>
        <p:nvPicPr>
          <p:cNvPr id="4" name="Content Placeholder 3" descr="fort hood.jpg"/>
          <p:cNvPicPr>
            <a:picLocks noGrp="1" noChangeAspect="1"/>
          </p:cNvPicPr>
          <p:nvPr>
            <p:ph idx="1"/>
          </p:nvPr>
        </p:nvPicPr>
        <p:blipFill>
          <a:blip r:embed="rId4" cstate="print"/>
          <a:stretch>
            <a:fillRect/>
          </a:stretch>
        </p:blipFill>
        <p:spPr>
          <a:xfrm>
            <a:off x="4267200" y="1905000"/>
            <a:ext cx="4191576" cy="3429000"/>
          </a:xfrm>
        </p:spPr>
      </p:pic>
      <p:sp>
        <p:nvSpPr>
          <p:cNvPr id="5" name="TextBox 4"/>
          <p:cNvSpPr txBox="1"/>
          <p:nvPr/>
        </p:nvSpPr>
        <p:spPr>
          <a:xfrm>
            <a:off x="457200" y="2286000"/>
            <a:ext cx="3276600" cy="1754326"/>
          </a:xfrm>
          <a:prstGeom prst="rect">
            <a:avLst/>
          </a:prstGeom>
          <a:noFill/>
        </p:spPr>
        <p:txBody>
          <a:bodyPr wrap="square" rtlCol="0">
            <a:spAutoFit/>
          </a:bodyPr>
          <a:lstStyle/>
          <a:p>
            <a:r>
              <a:rPr lang="en-US" dirty="0" smtClean="0">
                <a:solidFill>
                  <a:srgbClr val="0070C0"/>
                </a:solidFill>
                <a:latin typeface="Bell MT" pitchFamily="18" charset="0"/>
              </a:rPr>
              <a:t>Fort Hood is located between Austin and Waco. Its near Killeen.  It was est. in 1942 and named after Confederate Gen.  John Hood. It’s one of the largest  installations. </a:t>
            </a:r>
            <a:endParaRPr lang="en-US" dirty="0">
              <a:solidFill>
                <a:srgbClr val="0070C0"/>
              </a:solidFill>
              <a:latin typeface="Bell MT" pitchFamily="18" charset="0"/>
            </a:endParaRPr>
          </a:p>
        </p:txBody>
      </p:sp>
    </p:spTree>
  </p:cSld>
  <p:clrMapOvr>
    <a:masterClrMapping/>
  </p:clrMapOvr>
  <p:transition spd="slow">
    <p:comb dir="vert"/>
    <p:sndAc>
      <p:stSnd>
        <p:snd r:embed="rId3" name="chimes.wav" builtIn="1"/>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Rivers</a:t>
            </a:r>
            <a:endParaRPr lang="en-US" dirty="0"/>
          </a:p>
        </p:txBody>
      </p:sp>
      <p:pic>
        <p:nvPicPr>
          <p:cNvPr id="5" name="Picture 4" descr="red.jpg"/>
          <p:cNvPicPr>
            <a:picLocks noChangeAspect="1"/>
          </p:cNvPicPr>
          <p:nvPr/>
        </p:nvPicPr>
        <p:blipFill>
          <a:blip r:embed="rId3"/>
          <a:stretch>
            <a:fillRect/>
          </a:stretch>
        </p:blipFill>
        <p:spPr>
          <a:xfrm>
            <a:off x="0" y="0"/>
            <a:ext cx="3886200" cy="4038600"/>
          </a:xfrm>
          <a:prstGeom prst="rect">
            <a:avLst/>
          </a:prstGeom>
        </p:spPr>
      </p:pic>
      <p:pic>
        <p:nvPicPr>
          <p:cNvPr id="6" name="Picture 5" descr="hflakh.jpg"/>
          <p:cNvPicPr>
            <a:picLocks noChangeAspect="1"/>
          </p:cNvPicPr>
          <p:nvPr/>
        </p:nvPicPr>
        <p:blipFill>
          <a:blip r:embed="rId4"/>
          <a:stretch>
            <a:fillRect/>
          </a:stretch>
        </p:blipFill>
        <p:spPr>
          <a:xfrm>
            <a:off x="5334000" y="0"/>
            <a:ext cx="3810000" cy="4114800"/>
          </a:xfrm>
          <a:prstGeom prst="rect">
            <a:avLst/>
          </a:prstGeom>
        </p:spPr>
      </p:pic>
      <p:sp>
        <p:nvSpPr>
          <p:cNvPr id="9" name="TextBox 8"/>
          <p:cNvSpPr txBox="1"/>
          <p:nvPr/>
        </p:nvSpPr>
        <p:spPr>
          <a:xfrm>
            <a:off x="1828800" y="3505200"/>
            <a:ext cx="1524000" cy="461665"/>
          </a:xfrm>
          <a:prstGeom prst="rect">
            <a:avLst/>
          </a:prstGeom>
          <a:noFill/>
        </p:spPr>
        <p:txBody>
          <a:bodyPr wrap="square" rtlCol="0">
            <a:spAutoFit/>
          </a:bodyPr>
          <a:lstStyle/>
          <a:p>
            <a:r>
              <a:rPr lang="en-US" sz="2400" dirty="0" smtClean="0">
                <a:solidFill>
                  <a:srgbClr val="C00000"/>
                </a:solidFill>
              </a:rPr>
              <a:t>Red River</a:t>
            </a:r>
            <a:endParaRPr lang="en-US" sz="2400" dirty="0">
              <a:solidFill>
                <a:srgbClr val="C00000"/>
              </a:solidFill>
            </a:endParaRPr>
          </a:p>
        </p:txBody>
      </p:sp>
      <p:sp>
        <p:nvSpPr>
          <p:cNvPr id="10" name="TextBox 9"/>
          <p:cNvSpPr txBox="1"/>
          <p:nvPr/>
        </p:nvSpPr>
        <p:spPr>
          <a:xfrm>
            <a:off x="6781800" y="1371600"/>
            <a:ext cx="1524000" cy="369332"/>
          </a:xfrm>
          <a:prstGeom prst="rect">
            <a:avLst/>
          </a:prstGeom>
          <a:noFill/>
        </p:spPr>
        <p:txBody>
          <a:bodyPr wrap="square" rtlCol="0">
            <a:spAutoFit/>
          </a:bodyPr>
          <a:lstStyle/>
          <a:p>
            <a:r>
              <a:rPr lang="en-US" dirty="0" smtClean="0">
                <a:solidFill>
                  <a:schemeClr val="bg1"/>
                </a:solidFill>
              </a:rPr>
              <a:t>Trinity River</a:t>
            </a:r>
            <a:endParaRPr lang="en-US" dirty="0">
              <a:solidFill>
                <a:schemeClr val="bg1"/>
              </a:solidFill>
            </a:endParaRPr>
          </a:p>
        </p:txBody>
      </p:sp>
    </p:spTree>
  </p:cSld>
  <p:clrMapOvr>
    <a:masterClrMapping/>
  </p:clrMapOvr>
  <p:transition spd="slow">
    <p:comb dir="vert"/>
    <p:sndAc>
      <p:stSnd>
        <p:snd r:embed="rId2" name="chimes.wav" builtIn="1"/>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Extra info</a:t>
            </a:r>
            <a:endParaRPr lang="en-US" dirty="0">
              <a:solidFill>
                <a:schemeClr val="bg1"/>
              </a:solidFill>
            </a:endParaRPr>
          </a:p>
        </p:txBody>
      </p:sp>
      <p:sp>
        <p:nvSpPr>
          <p:cNvPr id="3" name="Content Placeholder 2"/>
          <p:cNvSpPr>
            <a:spLocks noGrp="1"/>
          </p:cNvSpPr>
          <p:nvPr>
            <p:ph idx="1"/>
          </p:nvPr>
        </p:nvSpPr>
        <p:spPr/>
        <p:txBody>
          <a:bodyPr>
            <a:normAutofit lnSpcReduction="10000"/>
          </a:bodyPr>
          <a:lstStyle/>
          <a:p>
            <a:r>
              <a:rPr lang="en-US" sz="2400" dirty="0" smtClean="0">
                <a:solidFill>
                  <a:schemeClr val="bg1"/>
                </a:solidFill>
              </a:rPr>
              <a:t>Animals are</a:t>
            </a:r>
          </a:p>
          <a:p>
            <a:pPr>
              <a:buNone/>
            </a:pPr>
            <a:r>
              <a:rPr lang="en-US" sz="2400" dirty="0" smtClean="0">
                <a:solidFill>
                  <a:schemeClr val="bg1"/>
                </a:solidFill>
              </a:rPr>
              <a:t>      antelopes               wild boars		buffalo</a:t>
            </a:r>
          </a:p>
          <a:p>
            <a:pPr>
              <a:buNone/>
            </a:pPr>
            <a:endParaRPr lang="en-US" sz="2400" dirty="0" smtClean="0">
              <a:solidFill>
                <a:schemeClr val="bg1"/>
              </a:solidFill>
            </a:endParaRPr>
          </a:p>
          <a:p>
            <a:pPr>
              <a:buNone/>
            </a:pPr>
            <a:endParaRPr lang="en-US" sz="2400" dirty="0" smtClean="0">
              <a:solidFill>
                <a:schemeClr val="bg1"/>
              </a:solidFill>
            </a:endParaRPr>
          </a:p>
          <a:p>
            <a:pPr>
              <a:buNone/>
            </a:pPr>
            <a:endParaRPr lang="en-US" sz="2400" dirty="0" smtClean="0">
              <a:solidFill>
                <a:schemeClr val="bg1"/>
              </a:solidFill>
            </a:endParaRPr>
          </a:p>
          <a:p>
            <a:pPr>
              <a:buNone/>
            </a:pPr>
            <a:r>
              <a:rPr lang="en-US" sz="2400" dirty="0" smtClean="0">
                <a:solidFill>
                  <a:schemeClr val="bg1"/>
                </a:solidFill>
              </a:rPr>
              <a:t>Plants- </a:t>
            </a:r>
          </a:p>
          <a:p>
            <a:pPr>
              <a:buNone/>
            </a:pPr>
            <a:r>
              <a:rPr lang="en-US" sz="1800" dirty="0" smtClean="0">
                <a:solidFill>
                  <a:schemeClr val="bg1"/>
                </a:solidFill>
              </a:rPr>
              <a:t>Indian Paintbrush	</a:t>
            </a:r>
            <a:r>
              <a:rPr lang="en-US" sz="1800" dirty="0" smtClean="0">
                <a:solidFill>
                  <a:schemeClr val="bg1"/>
                </a:solidFill>
              </a:rPr>
              <a:t>        </a:t>
            </a:r>
            <a:r>
              <a:rPr lang="en-US" sz="1800" dirty="0" smtClean="0">
                <a:solidFill>
                  <a:schemeClr val="bg1"/>
                </a:solidFill>
              </a:rPr>
              <a:t>red</a:t>
            </a:r>
            <a:r>
              <a:rPr lang="en-US" sz="1800" dirty="0" smtClean="0">
                <a:solidFill>
                  <a:schemeClr val="bg1"/>
                </a:solidFill>
              </a:rPr>
              <a:t> </a:t>
            </a:r>
            <a:r>
              <a:rPr lang="en-US" sz="1800" dirty="0" smtClean="0">
                <a:solidFill>
                  <a:schemeClr val="bg1"/>
                </a:solidFill>
              </a:rPr>
              <a:t>yucca	</a:t>
            </a:r>
            <a:r>
              <a:rPr lang="en-US" sz="1800" dirty="0" smtClean="0">
                <a:solidFill>
                  <a:schemeClr val="bg1"/>
                </a:solidFill>
              </a:rPr>
              <a:t>      Blue Bonnet</a:t>
            </a:r>
            <a:r>
              <a:rPr lang="en-US" sz="1800" dirty="0" smtClean="0">
                <a:solidFill>
                  <a:schemeClr val="bg1"/>
                </a:solidFill>
              </a:rPr>
              <a:t> </a:t>
            </a:r>
            <a:r>
              <a:rPr lang="en-US" sz="1800" dirty="0" smtClean="0">
                <a:solidFill>
                  <a:schemeClr val="bg1"/>
                </a:solidFill>
              </a:rPr>
              <a:t>   Lindheimer's Muhly</a:t>
            </a:r>
            <a:r>
              <a:rPr lang="en-US" sz="1800" dirty="0" smtClean="0">
                <a:solidFill>
                  <a:schemeClr val="bg1"/>
                </a:solidFill>
              </a:rPr>
              <a:t>	</a:t>
            </a:r>
            <a:endParaRPr lang="en-US" sz="1800" dirty="0" smtClean="0">
              <a:solidFill>
                <a:schemeClr val="bg1"/>
              </a:solidFill>
            </a:endParaRPr>
          </a:p>
          <a:p>
            <a:pPr>
              <a:buNone/>
            </a:pPr>
            <a:r>
              <a:rPr lang="en-US" sz="1800" dirty="0" smtClean="0">
                <a:solidFill>
                  <a:schemeClr val="bg1"/>
                </a:solidFill>
              </a:rPr>
              <a:t>					</a:t>
            </a:r>
            <a:r>
              <a:rPr lang="en-US" sz="1800" dirty="0" smtClean="0">
                <a:solidFill>
                  <a:schemeClr val="bg1"/>
                </a:solidFill>
              </a:rPr>
              <a:t>     (</a:t>
            </a:r>
            <a:r>
              <a:rPr lang="en-US" sz="1800" dirty="0" smtClean="0">
                <a:solidFill>
                  <a:schemeClr val="bg1"/>
                </a:solidFill>
              </a:rPr>
              <a:t>state flower)</a:t>
            </a:r>
          </a:p>
          <a:p>
            <a:pPr>
              <a:buNone/>
            </a:pPr>
            <a:r>
              <a:rPr lang="en-US" sz="2400" dirty="0" smtClean="0"/>
              <a:t>				</a:t>
            </a:r>
          </a:p>
          <a:p>
            <a:pPr>
              <a:buNone/>
            </a:pPr>
            <a:r>
              <a:rPr lang="en-US" sz="2400" dirty="0" smtClean="0"/>
              <a:t>							</a:t>
            </a:r>
          </a:p>
          <a:p>
            <a:pPr>
              <a:buNone/>
            </a:pPr>
            <a:r>
              <a:rPr lang="en-US" sz="2400" dirty="0" smtClean="0"/>
              <a:t>				</a:t>
            </a:r>
            <a:endParaRPr lang="en-US" sz="2400" dirty="0"/>
          </a:p>
        </p:txBody>
      </p:sp>
      <p:pic>
        <p:nvPicPr>
          <p:cNvPr id="4" name="Picture 3" descr="images (5).jpg"/>
          <p:cNvPicPr/>
          <p:nvPr/>
        </p:nvPicPr>
        <p:blipFill>
          <a:blip r:embed="rId3"/>
          <a:stretch>
            <a:fillRect/>
          </a:stretch>
        </p:blipFill>
        <p:spPr>
          <a:xfrm>
            <a:off x="762000" y="2438400"/>
            <a:ext cx="1628775" cy="1219200"/>
          </a:xfrm>
          <a:prstGeom prst="rect">
            <a:avLst/>
          </a:prstGeom>
        </p:spPr>
      </p:pic>
      <p:pic>
        <p:nvPicPr>
          <p:cNvPr id="5" name="Picture 4" descr="images (7).jpg"/>
          <p:cNvPicPr/>
          <p:nvPr/>
        </p:nvPicPr>
        <p:blipFill>
          <a:blip r:embed="rId4"/>
          <a:stretch>
            <a:fillRect/>
          </a:stretch>
        </p:blipFill>
        <p:spPr>
          <a:xfrm>
            <a:off x="2971800" y="2438400"/>
            <a:ext cx="1771650" cy="1328738"/>
          </a:xfrm>
          <a:prstGeom prst="rect">
            <a:avLst/>
          </a:prstGeom>
        </p:spPr>
      </p:pic>
      <p:pic>
        <p:nvPicPr>
          <p:cNvPr id="6" name="Picture 5" descr="521edadbfaa9c7be.jpg"/>
          <p:cNvPicPr/>
          <p:nvPr/>
        </p:nvPicPr>
        <p:blipFill>
          <a:blip r:embed="rId5"/>
          <a:stretch>
            <a:fillRect/>
          </a:stretch>
        </p:blipFill>
        <p:spPr>
          <a:xfrm>
            <a:off x="5638800" y="2438400"/>
            <a:ext cx="1892300" cy="1419225"/>
          </a:xfrm>
          <a:prstGeom prst="rect">
            <a:avLst/>
          </a:prstGeom>
        </p:spPr>
      </p:pic>
      <p:pic>
        <p:nvPicPr>
          <p:cNvPr id="8" name="Picture 2"/>
          <p:cNvPicPr>
            <a:picLocks noChangeAspect="1" noChangeArrowheads="1"/>
          </p:cNvPicPr>
          <p:nvPr/>
        </p:nvPicPr>
        <p:blipFill>
          <a:blip r:embed="rId6" cstate="print"/>
          <a:srcRect/>
          <a:stretch>
            <a:fillRect/>
          </a:stretch>
        </p:blipFill>
        <p:spPr bwMode="auto">
          <a:xfrm>
            <a:off x="609600" y="4419600"/>
            <a:ext cx="1295400" cy="1854988"/>
          </a:xfrm>
          <a:prstGeom prst="rect">
            <a:avLst/>
          </a:prstGeom>
          <a:noFill/>
          <a:ln w="9525">
            <a:noFill/>
            <a:miter lim="800000"/>
            <a:headEnd/>
            <a:tailEnd/>
          </a:ln>
          <a:effectLst/>
        </p:spPr>
      </p:pic>
      <p:pic>
        <p:nvPicPr>
          <p:cNvPr id="10" name="Picture 5"/>
          <p:cNvPicPr>
            <a:picLocks noChangeAspect="1" noChangeArrowheads="1"/>
          </p:cNvPicPr>
          <p:nvPr/>
        </p:nvPicPr>
        <p:blipFill>
          <a:blip r:embed="rId7" cstate="print"/>
          <a:srcRect/>
          <a:stretch>
            <a:fillRect/>
          </a:stretch>
        </p:blipFill>
        <p:spPr bwMode="auto">
          <a:xfrm>
            <a:off x="4419600" y="4724400"/>
            <a:ext cx="1447800" cy="1809750"/>
          </a:xfrm>
          <a:prstGeom prst="rect">
            <a:avLst/>
          </a:prstGeom>
          <a:noFill/>
          <a:ln w="9525">
            <a:noFill/>
            <a:miter lim="800000"/>
            <a:headEnd/>
            <a:tailEnd/>
          </a:ln>
          <a:effectLst/>
        </p:spPr>
      </p:pic>
      <p:pic>
        <p:nvPicPr>
          <p:cNvPr id="12" name="Picture 11" descr="images (8).jpg"/>
          <p:cNvPicPr/>
          <p:nvPr/>
        </p:nvPicPr>
        <p:blipFill>
          <a:blip r:embed="rId8"/>
          <a:stretch>
            <a:fillRect/>
          </a:stretch>
        </p:blipFill>
        <p:spPr>
          <a:xfrm>
            <a:off x="2438400" y="4419600"/>
            <a:ext cx="1828800" cy="1819275"/>
          </a:xfrm>
          <a:prstGeom prst="rect">
            <a:avLst/>
          </a:prstGeom>
        </p:spPr>
      </p:pic>
      <p:pic>
        <p:nvPicPr>
          <p:cNvPr id="13" name="Picture 12" descr="images (9).jpg"/>
          <p:cNvPicPr/>
          <p:nvPr/>
        </p:nvPicPr>
        <p:blipFill>
          <a:blip r:embed="rId9"/>
          <a:stretch>
            <a:fillRect/>
          </a:stretch>
        </p:blipFill>
        <p:spPr>
          <a:xfrm>
            <a:off x="6096000" y="4419600"/>
            <a:ext cx="1981200" cy="1828800"/>
          </a:xfrm>
          <a:prstGeom prst="rect">
            <a:avLst/>
          </a:prstGeom>
        </p:spPr>
      </p:pic>
    </p:spTree>
  </p:cSld>
  <p:clrMapOvr>
    <a:masterClrMapping/>
  </p:clrMapOvr>
  <p:transition spd="slow">
    <p:comb dir="vert"/>
    <p:sndAc>
      <p:stSnd>
        <p:snd r:embed="rId2" name="chimes.wav" builtIn="1"/>
      </p:stSnd>
    </p:sndAc>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Extra </a:t>
            </a:r>
            <a:r>
              <a:rPr lang="en-US" dirty="0" err="1" smtClean="0">
                <a:solidFill>
                  <a:schemeClr val="bg1"/>
                </a:solidFill>
              </a:rPr>
              <a:t>Extra</a:t>
            </a:r>
            <a:r>
              <a:rPr lang="en-US" dirty="0" smtClean="0">
                <a:solidFill>
                  <a:schemeClr val="bg1"/>
                </a:solidFill>
              </a:rPr>
              <a:t> Info</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The average precipitation is 28cm</a:t>
            </a:r>
          </a:p>
          <a:p>
            <a:r>
              <a:rPr lang="en-US" dirty="0" smtClean="0">
                <a:solidFill>
                  <a:schemeClr val="bg1"/>
                </a:solidFill>
              </a:rPr>
              <a:t>Population of Dallas and Fort Worth is </a:t>
            </a:r>
            <a:r>
              <a:rPr lang="en-US" b="1" i="1" dirty="0" smtClean="0">
                <a:solidFill>
                  <a:schemeClr val="bg1"/>
                </a:solidFill>
              </a:rPr>
              <a:t>6,538,850</a:t>
            </a:r>
          </a:p>
          <a:p>
            <a:r>
              <a:rPr lang="en-US" dirty="0" smtClean="0">
                <a:solidFill>
                  <a:schemeClr val="bg1"/>
                </a:solidFill>
              </a:rPr>
              <a:t>Texas’ main fruit crop is peaches</a:t>
            </a:r>
          </a:p>
          <a:p>
            <a:r>
              <a:rPr lang="en-US" dirty="0" smtClean="0">
                <a:solidFill>
                  <a:schemeClr val="bg1"/>
                </a:solidFill>
              </a:rPr>
              <a:t>State crops are cotton and </a:t>
            </a:r>
            <a:r>
              <a:rPr lang="en-US" dirty="0" err="1" smtClean="0">
                <a:solidFill>
                  <a:schemeClr val="bg1"/>
                </a:solidFill>
              </a:rPr>
              <a:t>sorgum</a:t>
            </a:r>
            <a:endParaRPr lang="en-US" dirty="0" smtClean="0">
              <a:solidFill>
                <a:schemeClr val="bg1"/>
              </a:solidFill>
            </a:endParaRPr>
          </a:p>
          <a:p>
            <a:pPr>
              <a:buNone/>
            </a:pPr>
            <a:endParaRPr lang="en-US" dirty="0" smtClean="0"/>
          </a:p>
          <a:p>
            <a:endParaRPr lang="en-US" dirty="0" smtClean="0"/>
          </a:p>
          <a:p>
            <a:endParaRPr lang="en-US" dirty="0"/>
          </a:p>
        </p:txBody>
      </p:sp>
      <p:pic>
        <p:nvPicPr>
          <p:cNvPr id="4" name="Picture 2"/>
          <p:cNvPicPr>
            <a:picLocks noChangeAspect="1" noChangeArrowheads="1"/>
          </p:cNvPicPr>
          <p:nvPr/>
        </p:nvPicPr>
        <p:blipFill>
          <a:blip r:embed="rId4"/>
          <a:srcRect/>
          <a:stretch>
            <a:fillRect/>
          </a:stretch>
        </p:blipFill>
        <p:spPr bwMode="auto">
          <a:xfrm>
            <a:off x="6858000" y="3886200"/>
            <a:ext cx="1828800" cy="2379338"/>
          </a:xfrm>
          <a:prstGeom prst="rect">
            <a:avLst/>
          </a:prstGeom>
          <a:noFill/>
          <a:ln w="9525">
            <a:noFill/>
            <a:miter lim="800000"/>
            <a:headEnd/>
            <a:tailEnd/>
          </a:ln>
          <a:effectLst/>
        </p:spPr>
      </p:pic>
      <p:pic>
        <p:nvPicPr>
          <p:cNvPr id="24578" name="Picture 2" descr="C:\Documents and Settings\agabriel\Local Settings\Temporary Internet Files\Content.IE5\4FAF9INO\MPj04016860000[1].jpg"/>
          <p:cNvPicPr>
            <a:picLocks noChangeAspect="1" noChangeArrowheads="1"/>
          </p:cNvPicPr>
          <p:nvPr/>
        </p:nvPicPr>
        <p:blipFill>
          <a:blip r:embed="rId5" cstate="print"/>
          <a:srcRect/>
          <a:stretch>
            <a:fillRect/>
          </a:stretch>
        </p:blipFill>
        <p:spPr bwMode="auto">
          <a:xfrm>
            <a:off x="685800" y="4572000"/>
            <a:ext cx="2895600" cy="1929647"/>
          </a:xfrm>
          <a:prstGeom prst="rect">
            <a:avLst/>
          </a:prstGeom>
          <a:noFill/>
        </p:spPr>
      </p:pic>
    </p:spTree>
  </p:cSld>
  <p:clrMapOvr>
    <a:masterClrMapping/>
  </p:clrMapOvr>
  <p:transition spd="slow">
    <p:comb dir="vert"/>
    <p:sndAc>
      <p:stSnd>
        <p:snd r:embed="rId3" name="chimes.wav" builtIn="1"/>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1"/>
            <a:ext cx="7772400" cy="1371600"/>
          </a:xfrm>
        </p:spPr>
        <p:txBody>
          <a:bodyPr/>
          <a:lstStyle/>
          <a:p>
            <a:r>
              <a:rPr lang="en-US" dirty="0" smtClean="0"/>
              <a:t>Quiz</a:t>
            </a:r>
            <a:endParaRPr lang="en-US" dirty="0"/>
          </a:p>
        </p:txBody>
      </p:sp>
      <p:sp>
        <p:nvSpPr>
          <p:cNvPr id="3" name="Subtitle 2"/>
          <p:cNvSpPr>
            <a:spLocks noGrp="1"/>
          </p:cNvSpPr>
          <p:nvPr>
            <p:ph type="subTitle" idx="1"/>
          </p:nvPr>
        </p:nvSpPr>
        <p:spPr>
          <a:xfrm>
            <a:off x="1371600" y="2133600"/>
            <a:ext cx="6934200" cy="3733800"/>
          </a:xfrm>
        </p:spPr>
        <p:txBody>
          <a:bodyPr>
            <a:normAutofit/>
          </a:bodyPr>
          <a:lstStyle/>
          <a:p>
            <a:r>
              <a:rPr lang="en-US" sz="2400" b="1" i="1" dirty="0" smtClean="0"/>
              <a:t>What are 3 crops grown in the Rolling Plains?</a:t>
            </a:r>
          </a:p>
          <a:p>
            <a:r>
              <a:rPr lang="en-US" sz="2400" b="1" i="1" dirty="0" smtClean="0"/>
              <a:t>What is the Rolling Plains sometimes called?</a:t>
            </a:r>
          </a:p>
          <a:p>
            <a:r>
              <a:rPr lang="en-US" sz="2400" b="1" i="1" dirty="0" smtClean="0"/>
              <a:t>What does the city of Fort Worth refer to itself as?</a:t>
            </a:r>
          </a:p>
          <a:p>
            <a:r>
              <a:rPr lang="en-US" sz="2400" b="1" i="1" dirty="0" smtClean="0"/>
              <a:t>How big is the Cross Timbers?</a:t>
            </a:r>
          </a:p>
          <a:p>
            <a:r>
              <a:rPr lang="en-US" sz="2400" b="1" i="1" dirty="0" smtClean="0"/>
              <a:t>Fort Hood is located between what two cities?</a:t>
            </a:r>
          </a:p>
          <a:p>
            <a:endParaRPr lang="en-US" sz="2400" b="1" i="1" dirty="0" smtClean="0"/>
          </a:p>
          <a:p>
            <a:endParaRPr lang="en-US" sz="2400" b="1" i="1" dirty="0" smtClean="0"/>
          </a:p>
          <a:p>
            <a:endParaRPr lang="en-US" sz="2400" b="1" i="1" dirty="0" smtClean="0"/>
          </a:p>
          <a:p>
            <a:endParaRPr lang="en-US" sz="2400" b="1" i="1" dirty="0"/>
          </a:p>
        </p:txBody>
      </p:sp>
    </p:spTree>
  </p:cSld>
  <p:clrMapOvr>
    <a:masterClrMapping/>
  </p:clrMapOvr>
  <p:transition spd="slow">
    <p:comb dir="vert"/>
    <p:sndAc>
      <p:stSnd>
        <p:snd r:embed="rId2" name="chimes.wav" builtIn="1"/>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Answers</a:t>
            </a:r>
            <a:endParaRPr lang="en-US" dirty="0"/>
          </a:p>
        </p:txBody>
      </p:sp>
      <p:sp>
        <p:nvSpPr>
          <p:cNvPr id="3" name="Content Placeholder 2"/>
          <p:cNvSpPr>
            <a:spLocks noGrp="1"/>
          </p:cNvSpPr>
          <p:nvPr>
            <p:ph idx="1"/>
          </p:nvPr>
        </p:nvSpPr>
        <p:spPr>
          <a:xfrm>
            <a:off x="533400" y="1600200"/>
            <a:ext cx="8229600" cy="4525963"/>
          </a:xfrm>
        </p:spPr>
        <p:txBody>
          <a:bodyPr/>
          <a:lstStyle/>
          <a:p>
            <a:r>
              <a:rPr lang="en-US" dirty="0" smtClean="0"/>
              <a:t>Sorghum, Pecans, and Peaches</a:t>
            </a:r>
          </a:p>
          <a:p>
            <a:r>
              <a:rPr lang="en-US" dirty="0" smtClean="0"/>
              <a:t>Lower Plains</a:t>
            </a:r>
          </a:p>
          <a:p>
            <a:r>
              <a:rPr lang="en-US" dirty="0" smtClean="0"/>
              <a:t>“Where the West began”</a:t>
            </a:r>
          </a:p>
          <a:p>
            <a:r>
              <a:rPr lang="en-US" dirty="0" smtClean="0"/>
              <a:t>26,000 square miles</a:t>
            </a:r>
          </a:p>
          <a:p>
            <a:r>
              <a:rPr lang="en-US" dirty="0" smtClean="0"/>
              <a:t>Austin and </a:t>
            </a:r>
            <a:r>
              <a:rPr lang="en-US" dirty="0"/>
              <a:t>W</a:t>
            </a:r>
            <a:r>
              <a:rPr lang="en-US" dirty="0" smtClean="0"/>
              <a:t>aco</a:t>
            </a:r>
            <a:endParaRPr lang="en-US" dirty="0"/>
          </a:p>
        </p:txBody>
      </p:sp>
    </p:spTree>
  </p:cSld>
  <p:clrMapOvr>
    <a:masterClrMapping/>
  </p:clrMapOvr>
  <p:transition spd="slow">
    <p:comb dir="vert"/>
    <p:sndAc>
      <p:stSnd>
        <p:snd r:embed="rId2" name="chimes.wav" builtIn="1"/>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2895600"/>
            <a:ext cx="3657600" cy="566738"/>
          </a:xfrm>
        </p:spPr>
        <p:txBody>
          <a:bodyPr>
            <a:normAutofit/>
          </a:bodyPr>
          <a:lstStyle/>
          <a:p>
            <a:r>
              <a:rPr lang="en-US" sz="2400" dirty="0" smtClean="0">
                <a:solidFill>
                  <a:srgbClr val="92D050"/>
                </a:solidFill>
                <a:latin typeface="Agency FB" pitchFamily="34" charset="0"/>
              </a:rPr>
              <a:t>San Angelo is the home of ASU</a:t>
            </a:r>
            <a:endParaRPr lang="en-US" sz="2400" dirty="0">
              <a:solidFill>
                <a:srgbClr val="92D050"/>
              </a:solidFill>
              <a:latin typeface="Agency FB" pitchFamily="34" charset="0"/>
            </a:endParaRPr>
          </a:p>
        </p:txBody>
      </p:sp>
      <p:sp>
        <p:nvSpPr>
          <p:cNvPr id="4" name="Text Placeholder 3"/>
          <p:cNvSpPr>
            <a:spLocks noGrp="1"/>
          </p:cNvSpPr>
          <p:nvPr>
            <p:ph type="body" sz="half" idx="2"/>
          </p:nvPr>
        </p:nvSpPr>
        <p:spPr>
          <a:xfrm>
            <a:off x="4191000" y="3733800"/>
            <a:ext cx="4953000" cy="804862"/>
          </a:xfrm>
        </p:spPr>
        <p:txBody>
          <a:bodyPr>
            <a:noAutofit/>
          </a:bodyPr>
          <a:lstStyle/>
          <a:p>
            <a:r>
              <a:rPr lang="en-US" sz="2000" dirty="0" smtClean="0">
                <a:solidFill>
                  <a:srgbClr val="92D050"/>
                </a:solidFill>
                <a:latin typeface="Agency FB" pitchFamily="34" charset="0"/>
              </a:rPr>
              <a:t>Abilene is  an important oil service and marketing  center.  Home to Harden University . Simon University, and McCurry University</a:t>
            </a:r>
            <a:endParaRPr lang="en-US" sz="2000" dirty="0">
              <a:solidFill>
                <a:srgbClr val="92D050"/>
              </a:solidFill>
              <a:latin typeface="Agency FB" pitchFamily="34" charset="0"/>
            </a:endParaRPr>
          </a:p>
        </p:txBody>
      </p:sp>
      <p:pic>
        <p:nvPicPr>
          <p:cNvPr id="7" name="Picture Placeholder 6" descr="san angelo.gif"/>
          <p:cNvPicPr>
            <a:picLocks noGrp="1" noChangeAspect="1"/>
          </p:cNvPicPr>
          <p:nvPr>
            <p:ph type="pic" idx="1"/>
          </p:nvPr>
        </p:nvPicPr>
        <p:blipFill>
          <a:blip r:embed="rId3"/>
          <a:srcRect t="12500" b="12500"/>
          <a:stretch>
            <a:fillRect/>
          </a:stretch>
        </p:blipFill>
        <p:spPr>
          <a:xfrm>
            <a:off x="0" y="152400"/>
            <a:ext cx="3357033" cy="2517775"/>
          </a:xfrm>
        </p:spPr>
      </p:pic>
      <p:pic>
        <p:nvPicPr>
          <p:cNvPr id="1028" name="Picture 4" descr="http://pics2.city-data.com/city/maps/fr202.png"/>
          <p:cNvPicPr>
            <a:picLocks noChangeAspect="1" noChangeArrowheads="1"/>
          </p:cNvPicPr>
          <p:nvPr/>
        </p:nvPicPr>
        <p:blipFill>
          <a:blip r:embed="rId4"/>
          <a:srcRect/>
          <a:stretch>
            <a:fillRect/>
          </a:stretch>
        </p:blipFill>
        <p:spPr bwMode="auto">
          <a:xfrm>
            <a:off x="4876800" y="228600"/>
            <a:ext cx="3352800" cy="3200400"/>
          </a:xfrm>
          <a:prstGeom prst="rect">
            <a:avLst/>
          </a:prstGeom>
          <a:noFill/>
        </p:spPr>
      </p:pic>
      <p:pic>
        <p:nvPicPr>
          <p:cNvPr id="1030" name="Picture 6" descr="File:The Falls of the Wichita River, Wichita Falls, TX Picture 2217.jpg">
            <a:hlinkClick r:id="rId5"/>
          </p:cNvPr>
          <p:cNvPicPr>
            <a:picLocks noChangeAspect="1" noChangeArrowheads="1"/>
          </p:cNvPicPr>
          <p:nvPr/>
        </p:nvPicPr>
        <p:blipFill>
          <a:blip r:embed="rId6"/>
          <a:srcRect/>
          <a:stretch>
            <a:fillRect/>
          </a:stretch>
        </p:blipFill>
        <p:spPr bwMode="auto">
          <a:xfrm>
            <a:off x="304800" y="3505200"/>
            <a:ext cx="3276600" cy="2457450"/>
          </a:xfrm>
          <a:prstGeom prst="rect">
            <a:avLst/>
          </a:prstGeom>
          <a:noFill/>
        </p:spPr>
      </p:pic>
      <p:sp>
        <p:nvSpPr>
          <p:cNvPr id="10" name="TextBox 9"/>
          <p:cNvSpPr txBox="1"/>
          <p:nvPr/>
        </p:nvSpPr>
        <p:spPr>
          <a:xfrm>
            <a:off x="3657600" y="5791200"/>
            <a:ext cx="3200400" cy="461665"/>
          </a:xfrm>
          <a:prstGeom prst="rect">
            <a:avLst/>
          </a:prstGeom>
          <a:noFill/>
        </p:spPr>
        <p:txBody>
          <a:bodyPr wrap="square" rtlCol="0">
            <a:spAutoFit/>
          </a:bodyPr>
          <a:lstStyle/>
          <a:p>
            <a:r>
              <a:rPr lang="en-US" sz="2400" dirty="0" smtClean="0">
                <a:solidFill>
                  <a:srgbClr val="92D050"/>
                </a:solidFill>
                <a:latin typeface="Agency FB" pitchFamily="34" charset="0"/>
              </a:rPr>
              <a:t>The Falls of the Wichita River</a:t>
            </a:r>
            <a:endParaRPr lang="en-US" sz="2400" dirty="0">
              <a:solidFill>
                <a:srgbClr val="92D050"/>
              </a:solidFill>
              <a:latin typeface="Agency FB" pitchFamily="34" charset="0"/>
            </a:endParaRPr>
          </a:p>
        </p:txBody>
      </p:sp>
    </p:spTree>
  </p:cSld>
  <p:clrMapOvr>
    <a:masterClrMapping/>
  </p:clrMapOvr>
  <p:transition spd="slow">
    <p:comb dir="vert"/>
    <p:sndAc>
      <p:stSnd>
        <p:snd r:embed="rId2" name="chimes.wav" builtIn="1"/>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15C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Sources</a:t>
            </a:r>
            <a:endParaRPr lang="en-US" dirty="0"/>
          </a:p>
        </p:txBody>
      </p:sp>
      <p:sp>
        <p:nvSpPr>
          <p:cNvPr id="3" name="Rectangle 2"/>
          <p:cNvSpPr/>
          <p:nvPr/>
        </p:nvSpPr>
        <p:spPr>
          <a:xfrm>
            <a:off x="457200" y="914400"/>
            <a:ext cx="8458200" cy="1754326"/>
          </a:xfrm>
          <a:prstGeom prst="rect">
            <a:avLst/>
          </a:prstGeom>
        </p:spPr>
        <p:txBody>
          <a:bodyPr wrap="square">
            <a:spAutoFit/>
          </a:bodyPr>
          <a:lstStyle/>
          <a:p>
            <a:r>
              <a:rPr lang="en-US" dirty="0" smtClean="0">
                <a:hlinkClick r:id="rId3"/>
              </a:rPr>
              <a:t>http://texashistoryteacher.ning.com/</a:t>
            </a:r>
            <a:endParaRPr lang="en-US" dirty="0" smtClean="0"/>
          </a:p>
          <a:p>
            <a:r>
              <a:rPr lang="en-US" dirty="0" smtClean="0">
                <a:hlinkClick r:id="rId4"/>
              </a:rPr>
              <a:t>http://www.nbii.gov/portal/community/Communities/Geographic_Perspectives/Central_Southwest_&amp;_Gulf_Coast/Ecosystems/Central_Plains/</a:t>
            </a:r>
            <a:endParaRPr lang="en-US" dirty="0" smtClean="0"/>
          </a:p>
          <a:p>
            <a:r>
              <a:rPr lang="en-US" dirty="0" smtClean="0">
                <a:hlinkClick r:id="rId5"/>
              </a:rPr>
              <a:t>http://www.city-data.com/forum/city-vs-city/75971-north-carolina-vs-texas-13.html</a:t>
            </a:r>
            <a:endParaRPr lang="en-US" dirty="0" smtClean="0"/>
          </a:p>
          <a:p>
            <a:r>
              <a:rPr lang="en-US" dirty="0" smtClean="0">
                <a:hlinkClick r:id="rId6"/>
              </a:rPr>
              <a:t>http://www.aslo.org/photopost/showphoto.php/photo/718</a:t>
            </a:r>
            <a:endParaRPr lang="en-US" dirty="0" smtClean="0"/>
          </a:p>
          <a:p>
            <a:endParaRPr lang="en-US" dirty="0"/>
          </a:p>
        </p:txBody>
      </p:sp>
      <p:sp>
        <p:nvSpPr>
          <p:cNvPr id="4" name="Rectangle 3"/>
          <p:cNvSpPr/>
          <p:nvPr/>
        </p:nvSpPr>
        <p:spPr>
          <a:xfrm>
            <a:off x="533400" y="2286000"/>
            <a:ext cx="6324600" cy="3693319"/>
          </a:xfrm>
          <a:prstGeom prst="rect">
            <a:avLst/>
          </a:prstGeom>
        </p:spPr>
        <p:txBody>
          <a:bodyPr wrap="square">
            <a:spAutoFit/>
          </a:bodyPr>
          <a:lstStyle/>
          <a:p>
            <a:r>
              <a:rPr lang="en-US" dirty="0" smtClean="0">
                <a:hlinkClick r:id="rId7"/>
              </a:rPr>
              <a:t>http://tpid.tpwd.state.tx.us/species_report.asp?species=262</a:t>
            </a:r>
            <a:endParaRPr lang="en-US" dirty="0" smtClean="0"/>
          </a:p>
          <a:p>
            <a:r>
              <a:rPr lang="en-US" dirty="0" smtClean="0"/>
              <a:t>Texas And Texans text book</a:t>
            </a:r>
          </a:p>
          <a:p>
            <a:r>
              <a:rPr lang="en-US" dirty="0" smtClean="0"/>
              <a:t>www.icrisat.org/.../ m1l3/resources/1839.html</a:t>
            </a:r>
          </a:p>
          <a:p>
            <a:r>
              <a:rPr lang="en-US" dirty="0" smtClean="0"/>
              <a:t>Clip art</a:t>
            </a:r>
          </a:p>
          <a:p>
            <a:r>
              <a:rPr lang="en-US" dirty="0" smtClean="0"/>
              <a:t>www.pbase.com/ rmr24/image/28261860</a:t>
            </a:r>
          </a:p>
          <a:p>
            <a:r>
              <a:rPr lang="en-US" dirty="0" smtClean="0">
                <a:hlinkClick r:id="rId8"/>
              </a:rPr>
              <a:t>http://www.texansstateparks.org/sitebuildercontent/sitebuilderpictures/.pond/Arrowhead3.jpg.w560h420.jpg</a:t>
            </a:r>
            <a:endParaRPr lang="en-US" dirty="0" smtClean="0"/>
          </a:p>
          <a:p>
            <a:r>
              <a:rPr lang="en-US" dirty="0" smtClean="0">
                <a:hlinkClick r:id="rId9"/>
              </a:rPr>
              <a:t>http://www.biketexas.net/images/sanangelo/sadownhill.jpg</a:t>
            </a:r>
            <a:endParaRPr lang="en-US" dirty="0" smtClean="0"/>
          </a:p>
          <a:p>
            <a:r>
              <a:rPr lang="en-US" dirty="0" smtClean="0">
                <a:hlinkClick r:id="rId10"/>
              </a:rPr>
              <a:t>http://www.kdwp.state.ks.us/news/Other-Services/KS-Outdoors-Photographs/KS-State-Park-Photos/Cross-Timbers-Outcropping</a:t>
            </a:r>
            <a:endParaRPr lang="en-US" dirty="0" smtClean="0"/>
          </a:p>
          <a:p>
            <a:r>
              <a:rPr lang="en-US" dirty="0" smtClean="0"/>
              <a:t>http://www.tarleton.edu/~range/Ram%20Pictures/04291%20redberry%20juniper.jpg</a:t>
            </a:r>
          </a:p>
          <a:p>
            <a:endParaRPr lang="en-US" dirty="0" smtClean="0"/>
          </a:p>
        </p:txBody>
      </p:sp>
    </p:spTree>
  </p:cSld>
  <p:clrMapOvr>
    <a:masterClrMapping/>
  </p:clrMapOvr>
  <p:transition spd="slow">
    <p:comb dir="vert"/>
    <p:sndAc>
      <p:stSnd>
        <p:snd r:embed="rId2" name="chimes.wav" builtIn="1"/>
      </p:stSnd>
    </p:sndAc>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15C2"/>
        </a:solidFill>
        <a:effectLst/>
      </p:bgPr>
    </p:bg>
    <p:spTree>
      <p:nvGrpSpPr>
        <p:cNvPr id="1" name=""/>
        <p:cNvGrpSpPr/>
        <p:nvPr/>
      </p:nvGrpSpPr>
      <p:grpSpPr>
        <a:xfrm>
          <a:off x="0" y="0"/>
          <a:ext cx="0" cy="0"/>
          <a:chOff x="0" y="0"/>
          <a:chExt cx="0" cy="0"/>
        </a:xfrm>
      </p:grpSpPr>
      <p:sp>
        <p:nvSpPr>
          <p:cNvPr id="2" name="Rectangle 1"/>
          <p:cNvSpPr/>
          <p:nvPr/>
        </p:nvSpPr>
        <p:spPr>
          <a:xfrm>
            <a:off x="533400" y="1600200"/>
            <a:ext cx="2495170" cy="369332"/>
          </a:xfrm>
          <a:prstGeom prst="rect">
            <a:avLst/>
          </a:prstGeom>
        </p:spPr>
        <p:txBody>
          <a:bodyPr wrap="none">
            <a:spAutoFit/>
          </a:bodyPr>
          <a:lstStyle/>
          <a:p>
            <a:r>
              <a:rPr lang="en-US" dirty="0" smtClean="0"/>
              <a:t>http://www.angelo.edu/</a:t>
            </a:r>
            <a:endParaRPr lang="en-US" dirty="0"/>
          </a:p>
        </p:txBody>
      </p:sp>
      <p:sp>
        <p:nvSpPr>
          <p:cNvPr id="3" name="Rectangle 2"/>
          <p:cNvSpPr/>
          <p:nvPr/>
        </p:nvSpPr>
        <p:spPr>
          <a:xfrm>
            <a:off x="609600" y="2133600"/>
            <a:ext cx="7772400" cy="646331"/>
          </a:xfrm>
          <a:prstGeom prst="rect">
            <a:avLst/>
          </a:prstGeom>
        </p:spPr>
        <p:txBody>
          <a:bodyPr wrap="square">
            <a:spAutoFit/>
          </a:bodyPr>
          <a:lstStyle/>
          <a:p>
            <a:r>
              <a:rPr lang="en-US" dirty="0" smtClean="0"/>
              <a:t>http://en.wikipedia.org/wiki/File:The_Falls_of_the_Wichita_River,_Wichita_Falls,_TX_Picture_2217.jpg</a:t>
            </a:r>
            <a:endParaRPr lang="en-US" dirty="0"/>
          </a:p>
        </p:txBody>
      </p:sp>
      <p:sp>
        <p:nvSpPr>
          <p:cNvPr id="4" name="Rectangle 3"/>
          <p:cNvSpPr/>
          <p:nvPr/>
        </p:nvSpPr>
        <p:spPr>
          <a:xfrm>
            <a:off x="457200" y="990600"/>
            <a:ext cx="3934795" cy="369332"/>
          </a:xfrm>
          <a:prstGeom prst="rect">
            <a:avLst/>
          </a:prstGeom>
        </p:spPr>
        <p:txBody>
          <a:bodyPr wrap="none">
            <a:spAutoFit/>
          </a:bodyPr>
          <a:lstStyle/>
          <a:p>
            <a:r>
              <a:rPr lang="en-US" dirty="0" smtClean="0"/>
              <a:t>http://en.wikipedia.org/wiki/Fort_Hood</a:t>
            </a:r>
            <a:endParaRPr lang="en-US" dirty="0"/>
          </a:p>
        </p:txBody>
      </p:sp>
      <p:sp>
        <p:nvSpPr>
          <p:cNvPr id="5" name="Rectangle 4"/>
          <p:cNvSpPr/>
          <p:nvPr/>
        </p:nvSpPr>
        <p:spPr>
          <a:xfrm>
            <a:off x="457200" y="304800"/>
            <a:ext cx="4572000" cy="646331"/>
          </a:xfrm>
          <a:prstGeom prst="rect">
            <a:avLst/>
          </a:prstGeom>
        </p:spPr>
        <p:txBody>
          <a:bodyPr>
            <a:spAutoFit/>
          </a:bodyPr>
          <a:lstStyle/>
          <a:p>
            <a:r>
              <a:rPr lang="en-US" dirty="0" smtClean="0"/>
              <a:t>http://www.encyclopedia.com/topic/Fort_Hood.aspx</a:t>
            </a:r>
            <a:endParaRPr lang="en-US" dirty="0"/>
          </a:p>
        </p:txBody>
      </p:sp>
      <p:sp>
        <p:nvSpPr>
          <p:cNvPr id="6" name="Rectangle 5"/>
          <p:cNvSpPr/>
          <p:nvPr/>
        </p:nvSpPr>
        <p:spPr>
          <a:xfrm>
            <a:off x="533400" y="3200400"/>
            <a:ext cx="7924800" cy="2031325"/>
          </a:xfrm>
          <a:prstGeom prst="rect">
            <a:avLst/>
          </a:prstGeom>
        </p:spPr>
        <p:txBody>
          <a:bodyPr wrap="square">
            <a:spAutoFit/>
          </a:bodyPr>
          <a:lstStyle/>
          <a:p>
            <a:r>
              <a:rPr lang="en-US" dirty="0" smtClean="0"/>
              <a:t>http://books.google.com/books?id=9lcHurNb-DIC&amp;pg=PT99&amp;lpg=PT99&amp;dq=historical+sites+of+the+rolling+plains&amp;source=bl&amp;ots=4S_uUvR0pV&amp;sig=-CQ0DeUdz211JfQ_4ztvWDWSPPM&amp;hl=en&amp;ei=bHigSoH_H4akMfm05e4P&amp;sa=X&amp;oi=book_result&amp;ct=result&amp;resnum=1#v=onepage&amp;q=historical%20sites%20of%20the%20rolling%20plains&amp;f=false</a:t>
            </a:r>
          </a:p>
          <a:p>
            <a:endParaRPr lang="en-US" dirty="0"/>
          </a:p>
        </p:txBody>
      </p:sp>
      <p:sp>
        <p:nvSpPr>
          <p:cNvPr id="7" name="Rectangle 6"/>
          <p:cNvSpPr/>
          <p:nvPr/>
        </p:nvSpPr>
        <p:spPr>
          <a:xfrm>
            <a:off x="533400" y="5715000"/>
            <a:ext cx="4572000" cy="646331"/>
          </a:xfrm>
          <a:prstGeom prst="rect">
            <a:avLst/>
          </a:prstGeom>
        </p:spPr>
        <p:txBody>
          <a:bodyPr>
            <a:spAutoFit/>
          </a:bodyPr>
          <a:lstStyle/>
          <a:p>
            <a:r>
              <a:rPr lang="en-US" dirty="0" smtClean="0"/>
              <a:t>http://www.fwtexas.com/images/img_contact.jpg</a:t>
            </a:r>
            <a:endParaRPr lang="en-US" dirty="0"/>
          </a:p>
        </p:txBody>
      </p:sp>
    </p:spTree>
  </p:cSld>
  <p:clrMapOvr>
    <a:masterClrMapping/>
  </p:clrMapOvr>
  <p:transition spd="slow">
    <p:comb dir="vert"/>
    <p:sndAc>
      <p:stSnd>
        <p:snd r:embed="rId2" name="chimes.wav" builtIn="1"/>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North Central Plains</a:t>
            </a:r>
            <a:endParaRPr lang="en-US" dirty="0"/>
          </a:p>
        </p:txBody>
      </p:sp>
      <p:sp>
        <p:nvSpPr>
          <p:cNvPr id="3" name="Content Placeholder 2"/>
          <p:cNvSpPr>
            <a:spLocks noGrp="1"/>
          </p:cNvSpPr>
          <p:nvPr>
            <p:ph idx="1"/>
          </p:nvPr>
        </p:nvSpPr>
        <p:spPr/>
        <p:txBody>
          <a:bodyPr>
            <a:normAutofit fontScale="85000" lnSpcReduction="20000"/>
          </a:bodyPr>
          <a:lstStyle/>
          <a:p>
            <a:pPr lvl="0"/>
            <a:r>
              <a:rPr lang="en-US" sz="2600" dirty="0" smtClean="0"/>
              <a:t>The north central plains originally started in Canada and it extends down all the way before ending in Texas.</a:t>
            </a:r>
          </a:p>
          <a:p>
            <a:pPr lvl="0"/>
            <a:r>
              <a:rPr lang="en-US" sz="2600" dirty="0" smtClean="0"/>
              <a:t>The north central plains are much higher in elevation then the coastal Plains</a:t>
            </a:r>
          </a:p>
          <a:p>
            <a:pPr lvl="0"/>
            <a:r>
              <a:rPr lang="en-US" sz="2600" dirty="0" smtClean="0"/>
              <a:t>It receives less rain fall then the east</a:t>
            </a:r>
          </a:p>
          <a:p>
            <a:pPr lvl="0"/>
            <a:r>
              <a:rPr lang="en-US" sz="2600" dirty="0" smtClean="0"/>
              <a:t>There are many large cattle farms</a:t>
            </a:r>
          </a:p>
          <a:p>
            <a:pPr lvl="0"/>
            <a:r>
              <a:rPr lang="en-US" sz="2600" dirty="0" smtClean="0"/>
              <a:t>There is a small population</a:t>
            </a:r>
          </a:p>
          <a:p>
            <a:pPr lvl="0"/>
            <a:r>
              <a:rPr lang="en-US" sz="2600" dirty="0" smtClean="0"/>
              <a:t>The north central plains can be divided into three different geographic subsection, these three areas are called the Cross Timbers, the Grand Prairie, and the Rolling Plains</a:t>
            </a:r>
          </a:p>
          <a:p>
            <a:pPr lvl="0"/>
            <a:r>
              <a:rPr lang="en-US" sz="2600" dirty="0" smtClean="0"/>
              <a:t>Fort Worth, a place in the rolling plains is also a very good manufacturing place for computers, airplanes, and clothing.</a:t>
            </a:r>
          </a:p>
          <a:p>
            <a:pPr lvl="0"/>
            <a:r>
              <a:rPr lang="en-US" sz="2600" dirty="0" smtClean="0"/>
              <a:t>Other cities in the region are Abilene, San Angelo, which are also marketing areas that produce wool and mohair.</a:t>
            </a:r>
          </a:p>
          <a:p>
            <a:endParaRPr lang="en-US" dirty="0"/>
          </a:p>
        </p:txBody>
      </p:sp>
      <p:pic>
        <p:nvPicPr>
          <p:cNvPr id="11267" name="Picture 3" descr="C:\Documents and Settings\agabriel\Local Settings\Temporary Internet Files\Content.IE5\4FAF9INO\MPj02626670000[1].jpg"/>
          <p:cNvPicPr>
            <a:picLocks noChangeAspect="1" noChangeArrowheads="1"/>
          </p:cNvPicPr>
          <p:nvPr/>
        </p:nvPicPr>
        <p:blipFill>
          <a:blip r:embed="rId3"/>
          <a:srcRect/>
          <a:stretch>
            <a:fillRect/>
          </a:stretch>
        </p:blipFill>
        <p:spPr bwMode="auto">
          <a:xfrm>
            <a:off x="7239000" y="5562600"/>
            <a:ext cx="1676400" cy="1117600"/>
          </a:xfrm>
          <a:prstGeom prst="rect">
            <a:avLst/>
          </a:prstGeom>
          <a:noFill/>
        </p:spPr>
      </p:pic>
      <p:pic>
        <p:nvPicPr>
          <p:cNvPr id="11270" name="Picture 6" descr="C:\Documents and Settings\agabriel\Local Settings\Temporary Internet Files\Content.IE5\SZBSMTUA\MPj04331720000[1].jpg"/>
          <p:cNvPicPr>
            <a:picLocks noChangeAspect="1" noChangeArrowheads="1"/>
          </p:cNvPicPr>
          <p:nvPr/>
        </p:nvPicPr>
        <p:blipFill>
          <a:blip r:embed="rId4" cstate="print"/>
          <a:srcRect/>
          <a:stretch>
            <a:fillRect/>
          </a:stretch>
        </p:blipFill>
        <p:spPr bwMode="auto">
          <a:xfrm>
            <a:off x="7552944" y="2514600"/>
            <a:ext cx="1591056" cy="1595615"/>
          </a:xfrm>
          <a:prstGeom prst="rect">
            <a:avLst/>
          </a:prstGeom>
          <a:noFill/>
        </p:spPr>
      </p:pic>
      <p:pic>
        <p:nvPicPr>
          <p:cNvPr id="11272" name="Picture 8" descr="C:\Documents and Settings\agabriel\Local Settings\Temporary Internet Files\Content.IE5\4FAF9INO\MPj04341210000[1].jpg"/>
          <p:cNvPicPr>
            <a:picLocks noChangeAspect="1" noChangeArrowheads="1"/>
          </p:cNvPicPr>
          <p:nvPr/>
        </p:nvPicPr>
        <p:blipFill>
          <a:blip r:embed="rId5" cstate="print"/>
          <a:srcRect/>
          <a:stretch>
            <a:fillRect/>
          </a:stretch>
        </p:blipFill>
        <p:spPr bwMode="auto">
          <a:xfrm>
            <a:off x="152400" y="5867400"/>
            <a:ext cx="2286000" cy="826008"/>
          </a:xfrm>
          <a:prstGeom prst="rect">
            <a:avLst/>
          </a:prstGeom>
          <a:noFill/>
        </p:spPr>
      </p:pic>
    </p:spTree>
  </p:cSld>
  <p:clrMapOvr>
    <a:masterClrMapping/>
  </p:clrMapOvr>
  <p:transition spd="slow">
    <p:comb dir="vert"/>
    <p:sndAc>
      <p:stSnd>
        <p:snd r:embed="rId2" name="chimes.wav" builtIn="1"/>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996600">
            <a:alpha val="72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en-US"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Rolling Plains</a:t>
            </a:r>
            <a:endParaRPr lang="en-US"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Content Placeholder 2"/>
          <p:cNvSpPr>
            <a:spLocks noGrp="1"/>
          </p:cNvSpPr>
          <p:nvPr>
            <p:ph idx="1"/>
          </p:nvPr>
        </p:nvSpPr>
        <p:spPr/>
        <p:txBody>
          <a:bodyPr>
            <a:normAutofit/>
            <a:scene3d>
              <a:camera prst="orthographicFront"/>
              <a:lightRig rig="glow" dir="tl">
                <a:rot lat="0" lon="0" rev="5400000"/>
              </a:lightRig>
            </a:scene3d>
            <a:sp3d contourW="12700">
              <a:bevelT w="25400" h="25400"/>
              <a:contourClr>
                <a:schemeClr val="accent6">
                  <a:shade val="73000"/>
                </a:schemeClr>
              </a:contourClr>
            </a:sp3d>
          </a:bodyPr>
          <a:lstStyle/>
          <a:p>
            <a:r>
              <a:rPr lang="en-US" sz="2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The Rolling Plains is the largest geographical section of the North Central Plains. The Rolling Plains are sometimes called the lower plains, because of the higher Greater Plains. It has many cattle ranches and sheep and goats are found here. </a:t>
            </a:r>
          </a:p>
          <a:p>
            <a:r>
              <a:rPr lang="en-US" sz="2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To the east, grain sorghum, and wheat are grown. Pecans and Peaches are also grown in the Rolling Plains. Texas is one of the leading producers of Peaches. It is also the largest wool producing market in the US.</a:t>
            </a:r>
            <a:endParaRPr lang="en-US" sz="2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1026" name="Picture 2"/>
          <p:cNvPicPr>
            <a:picLocks noChangeAspect="1" noChangeArrowheads="1"/>
          </p:cNvPicPr>
          <p:nvPr/>
        </p:nvPicPr>
        <p:blipFill>
          <a:blip r:embed="rId4"/>
          <a:srcRect/>
          <a:stretch>
            <a:fillRect/>
          </a:stretch>
        </p:blipFill>
        <p:spPr bwMode="auto">
          <a:xfrm>
            <a:off x="457200" y="4038600"/>
            <a:ext cx="1828800" cy="2379338"/>
          </a:xfrm>
          <a:prstGeom prst="rect">
            <a:avLst/>
          </a:prstGeom>
          <a:noFill/>
          <a:ln w="9525">
            <a:noFill/>
            <a:miter lim="800000"/>
            <a:headEnd/>
            <a:tailEnd/>
          </a:ln>
          <a:effectLst/>
        </p:spPr>
      </p:pic>
      <p:pic>
        <p:nvPicPr>
          <p:cNvPr id="1027" name="Picture 3"/>
          <p:cNvPicPr>
            <a:picLocks noChangeAspect="1" noChangeArrowheads="1"/>
          </p:cNvPicPr>
          <p:nvPr/>
        </p:nvPicPr>
        <p:blipFill>
          <a:blip r:embed="rId5"/>
          <a:srcRect/>
          <a:stretch>
            <a:fillRect/>
          </a:stretch>
        </p:blipFill>
        <p:spPr bwMode="auto">
          <a:xfrm>
            <a:off x="6858000" y="4267200"/>
            <a:ext cx="1981200" cy="1981200"/>
          </a:xfrm>
          <a:prstGeom prst="rect">
            <a:avLst/>
          </a:prstGeom>
          <a:noFill/>
          <a:ln w="9525">
            <a:noFill/>
            <a:miter lim="800000"/>
            <a:headEnd/>
            <a:tailEnd/>
          </a:ln>
          <a:effectLst/>
        </p:spPr>
      </p:pic>
      <p:pic>
        <p:nvPicPr>
          <p:cNvPr id="1028" name="Picture 4"/>
          <p:cNvPicPr>
            <a:picLocks noChangeAspect="1" noChangeArrowheads="1"/>
          </p:cNvPicPr>
          <p:nvPr/>
        </p:nvPicPr>
        <p:blipFill>
          <a:blip r:embed="rId6"/>
          <a:srcRect/>
          <a:stretch>
            <a:fillRect/>
          </a:stretch>
        </p:blipFill>
        <p:spPr bwMode="auto">
          <a:xfrm>
            <a:off x="3810000" y="4953000"/>
            <a:ext cx="1933575" cy="1353503"/>
          </a:xfrm>
          <a:prstGeom prst="rect">
            <a:avLst/>
          </a:prstGeom>
          <a:noFill/>
          <a:ln w="9525">
            <a:noFill/>
            <a:miter lim="800000"/>
            <a:headEnd/>
            <a:tailEnd/>
          </a:ln>
          <a:effectLst/>
        </p:spPr>
      </p:pic>
    </p:spTree>
  </p:cSld>
  <p:clrMapOvr>
    <a:masterClrMapping/>
  </p:clrMapOvr>
  <p:transition spd="slow">
    <p:comb dir="vert"/>
    <p:sndAc>
      <p:stSnd>
        <p:snd r:embed="rId3" name="chimes.wav" builtIn="1"/>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996600">
            <a:alpha val="72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Rolling Plains State Parks</a:t>
            </a:r>
            <a:endParaRPr lang="en-US" dirty="0"/>
          </a:p>
        </p:txBody>
      </p:sp>
      <p:sp>
        <p:nvSpPr>
          <p:cNvPr id="3" name="Content Placeholder 2"/>
          <p:cNvSpPr>
            <a:spLocks noGrp="1"/>
          </p:cNvSpPr>
          <p:nvPr>
            <p:ph idx="1"/>
          </p:nvPr>
        </p:nvSpPr>
        <p:spPr>
          <a:xfrm>
            <a:off x="533400" y="1600200"/>
            <a:ext cx="8229600" cy="4525963"/>
          </a:xfrm>
        </p:spPr>
        <p:txBody>
          <a:bodyPr>
            <a:normAutofit lnSpcReduction="10000"/>
          </a:bodyPr>
          <a:lstStyle/>
          <a:p>
            <a:r>
              <a:rPr lang="en-US" sz="2000" b="1" i="1" dirty="0" smtClean="0"/>
              <a:t>Abilene State Park</a:t>
            </a:r>
          </a:p>
          <a:p>
            <a:r>
              <a:rPr lang="en-US" sz="2000" b="1" i="1" dirty="0" smtClean="0"/>
              <a:t>Big Spring State Park</a:t>
            </a:r>
          </a:p>
          <a:p>
            <a:r>
              <a:rPr lang="en-US" sz="2000" b="1" i="1" dirty="0" err="1" smtClean="0"/>
              <a:t>Caprock</a:t>
            </a:r>
            <a:r>
              <a:rPr lang="en-US" sz="2000" b="1" i="1" dirty="0" smtClean="0"/>
              <a:t> Canyons State Park</a:t>
            </a:r>
          </a:p>
          <a:p>
            <a:r>
              <a:rPr lang="en-US" sz="2000" b="1" i="1" dirty="0" smtClean="0"/>
              <a:t>Copper Breaks State Park</a:t>
            </a:r>
          </a:p>
          <a:p>
            <a:r>
              <a:rPr lang="en-US" sz="2000" b="1" i="1" dirty="0" smtClean="0"/>
              <a:t>Fort Griffin State Park and Historic Site</a:t>
            </a:r>
          </a:p>
          <a:p>
            <a:r>
              <a:rPr lang="en-US" sz="2000" b="1" i="1" dirty="0" smtClean="0"/>
              <a:t>Fort Richardson State Park, Historic Site, and Lost Creek Reservoir State </a:t>
            </a:r>
            <a:r>
              <a:rPr lang="en-US" sz="2000" b="1" i="1" dirty="0" err="1" smtClean="0"/>
              <a:t>Trailway</a:t>
            </a:r>
            <a:endParaRPr lang="en-US" sz="2000" b="1" i="1" dirty="0" smtClean="0"/>
          </a:p>
          <a:p>
            <a:r>
              <a:rPr lang="en-US" sz="2000" b="1" i="1" dirty="0" smtClean="0"/>
              <a:t>Lake Arrowhead State Park</a:t>
            </a:r>
          </a:p>
          <a:p>
            <a:r>
              <a:rPr lang="en-US" sz="2000" b="1" i="1" dirty="0" smtClean="0"/>
              <a:t>Lake Brownwood State Park</a:t>
            </a:r>
          </a:p>
          <a:p>
            <a:r>
              <a:rPr lang="en-US" sz="2000" b="1" i="1" dirty="0" smtClean="0"/>
              <a:t>Lake Colorado State Park</a:t>
            </a:r>
          </a:p>
          <a:p>
            <a:r>
              <a:rPr lang="en-US" sz="2000" b="1" i="1" dirty="0" smtClean="0"/>
              <a:t>Palo </a:t>
            </a:r>
            <a:r>
              <a:rPr lang="en-US" sz="2000" b="1" i="1" dirty="0" err="1" smtClean="0"/>
              <a:t>Duro</a:t>
            </a:r>
            <a:r>
              <a:rPr lang="en-US" sz="2000" b="1" i="1" dirty="0" smtClean="0"/>
              <a:t> Canyon State Park</a:t>
            </a:r>
          </a:p>
          <a:p>
            <a:r>
              <a:rPr lang="en-US" sz="2000" b="1" i="1" dirty="0" smtClean="0"/>
              <a:t>Possum Kingdom  State Park</a:t>
            </a:r>
          </a:p>
          <a:p>
            <a:r>
              <a:rPr lang="en-US" sz="2000" b="1" i="1" dirty="0" smtClean="0"/>
              <a:t>San Angelo State Park</a:t>
            </a:r>
          </a:p>
          <a:p>
            <a:endParaRPr lang="en-US" sz="2000" dirty="0" smtClean="0"/>
          </a:p>
          <a:p>
            <a:endParaRPr lang="en-US" sz="2400" dirty="0" smtClean="0"/>
          </a:p>
          <a:p>
            <a:endParaRPr lang="en-US" dirty="0" smtClean="0"/>
          </a:p>
          <a:p>
            <a:endParaRPr lang="en-US" dirty="0"/>
          </a:p>
        </p:txBody>
      </p:sp>
      <p:pic>
        <p:nvPicPr>
          <p:cNvPr id="5" name="Picture 2"/>
          <p:cNvPicPr>
            <a:picLocks noChangeAspect="1" noChangeArrowheads="1"/>
          </p:cNvPicPr>
          <p:nvPr/>
        </p:nvPicPr>
        <p:blipFill>
          <a:blip r:embed="rId4" cstate="print"/>
          <a:srcRect/>
          <a:stretch>
            <a:fillRect/>
          </a:stretch>
        </p:blipFill>
        <p:spPr bwMode="auto">
          <a:xfrm>
            <a:off x="5867400" y="1524000"/>
            <a:ext cx="2023486" cy="1446118"/>
          </a:xfrm>
          <a:prstGeom prst="rect">
            <a:avLst/>
          </a:prstGeom>
          <a:noFill/>
          <a:ln w="9525">
            <a:noFill/>
            <a:miter lim="800000"/>
            <a:headEnd/>
            <a:tailEnd/>
          </a:ln>
          <a:effectLst/>
        </p:spPr>
      </p:pic>
      <p:pic>
        <p:nvPicPr>
          <p:cNvPr id="6" name="Picture 3"/>
          <p:cNvPicPr>
            <a:picLocks noChangeAspect="1" noChangeArrowheads="1"/>
          </p:cNvPicPr>
          <p:nvPr/>
        </p:nvPicPr>
        <p:blipFill>
          <a:blip r:embed="rId5"/>
          <a:srcRect/>
          <a:stretch>
            <a:fillRect/>
          </a:stretch>
        </p:blipFill>
        <p:spPr bwMode="auto">
          <a:xfrm>
            <a:off x="4191000" y="3657600"/>
            <a:ext cx="2057400" cy="1543050"/>
          </a:xfrm>
          <a:prstGeom prst="rect">
            <a:avLst/>
          </a:prstGeom>
          <a:noFill/>
          <a:ln w="9525">
            <a:noFill/>
            <a:miter lim="800000"/>
            <a:headEnd/>
            <a:tailEnd/>
          </a:ln>
          <a:effectLst/>
        </p:spPr>
      </p:pic>
      <p:pic>
        <p:nvPicPr>
          <p:cNvPr id="7" name="Picture 4"/>
          <p:cNvPicPr>
            <a:picLocks noChangeAspect="1" noChangeArrowheads="1"/>
          </p:cNvPicPr>
          <p:nvPr/>
        </p:nvPicPr>
        <p:blipFill>
          <a:blip r:embed="rId6" cstate="print"/>
          <a:srcRect/>
          <a:stretch>
            <a:fillRect/>
          </a:stretch>
        </p:blipFill>
        <p:spPr bwMode="auto">
          <a:xfrm>
            <a:off x="6019800" y="4648200"/>
            <a:ext cx="2324100" cy="1505613"/>
          </a:xfrm>
          <a:prstGeom prst="rect">
            <a:avLst/>
          </a:prstGeom>
          <a:noFill/>
          <a:ln w="9525">
            <a:noFill/>
            <a:miter lim="800000"/>
            <a:headEnd/>
            <a:tailEnd/>
          </a:ln>
          <a:effectLst/>
        </p:spPr>
      </p:pic>
    </p:spTree>
  </p:cSld>
  <p:clrMapOvr>
    <a:masterClrMapping/>
  </p:clrMapOvr>
  <p:transition spd="slow">
    <p:comb dir="vert"/>
    <p:sndAc>
      <p:stSnd>
        <p:snd r:embed="rId3" name="chimes.wav" builtIn="1"/>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996600">
            <a:alpha val="72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Geography of Rolling Plains</a:t>
            </a:r>
            <a:endParaRPr lang="en-US" dirty="0"/>
          </a:p>
        </p:txBody>
      </p:sp>
      <p:sp>
        <p:nvSpPr>
          <p:cNvPr id="3" name="Content Placeholder 2"/>
          <p:cNvSpPr>
            <a:spLocks noGrp="1"/>
          </p:cNvSpPr>
          <p:nvPr>
            <p:ph idx="1"/>
          </p:nvPr>
        </p:nvSpPr>
        <p:spPr>
          <a:xfrm>
            <a:off x="457200" y="1600200"/>
            <a:ext cx="8229600" cy="5105400"/>
          </a:xfrm>
        </p:spPr>
        <p:txBody>
          <a:bodyPr>
            <a:normAutofit/>
          </a:bodyPr>
          <a:lstStyle/>
          <a:p>
            <a:pPr lvl="0"/>
            <a:r>
              <a:rPr lang="en-US" sz="1700" dirty="0" smtClean="0"/>
              <a:t>The rolling plains stretches fir about 300 miles</a:t>
            </a:r>
          </a:p>
          <a:p>
            <a:pPr lvl="0"/>
            <a:r>
              <a:rPr lang="en-US" sz="1700" dirty="0" smtClean="0"/>
              <a:t>The setting of the rolling plains is slightly rolling</a:t>
            </a:r>
          </a:p>
          <a:p>
            <a:pPr lvl="0"/>
            <a:r>
              <a:rPr lang="en-US" sz="1700" dirty="0" smtClean="0"/>
              <a:t>There are distinct hills, mesas, buttes, and small flat-topped hills</a:t>
            </a:r>
          </a:p>
          <a:p>
            <a:pPr lvl="0">
              <a:buNone/>
            </a:pPr>
            <a:endParaRPr lang="en-US" sz="1700" dirty="0" smtClean="0"/>
          </a:p>
          <a:p>
            <a:pPr lvl="0"/>
            <a:r>
              <a:rPr lang="en-US" sz="1700" dirty="0" smtClean="0"/>
              <a:t>A large part of the rolling plains is Wichita Falls</a:t>
            </a:r>
          </a:p>
          <a:p>
            <a:pPr lvl="0"/>
            <a:r>
              <a:rPr lang="en-US" sz="1700" dirty="0" smtClean="0"/>
              <a:t>Abilene is an important part in the south central part of the oil services and marketing center</a:t>
            </a:r>
          </a:p>
          <a:p>
            <a:pPr lvl="0"/>
            <a:endParaRPr lang="en-US" sz="1700" dirty="0" smtClean="0"/>
          </a:p>
          <a:p>
            <a:pPr lvl="0">
              <a:buNone/>
            </a:pPr>
            <a:endParaRPr lang="en-US" sz="1700" dirty="0" smtClean="0"/>
          </a:p>
          <a:p>
            <a:pPr lvl="0"/>
            <a:r>
              <a:rPr lang="en-US" sz="1700" dirty="0" smtClean="0"/>
              <a:t>Cap rock Canyon is the state’s third largest park and has part of the </a:t>
            </a:r>
            <a:r>
              <a:rPr lang="en-US" sz="1700" dirty="0" err="1" smtClean="0"/>
              <a:t>Caprock</a:t>
            </a:r>
            <a:r>
              <a:rPr lang="en-US" sz="1700" dirty="0" smtClean="0"/>
              <a:t> escarpment, it is in the Rolling Plains</a:t>
            </a:r>
          </a:p>
          <a:p>
            <a:pPr lvl="0"/>
            <a:r>
              <a:rPr lang="en-US" sz="1800" dirty="0" smtClean="0"/>
              <a:t>Native grasses hairy </a:t>
            </a:r>
            <a:r>
              <a:rPr lang="en-US" sz="1800" dirty="0" err="1" smtClean="0"/>
              <a:t>grama</a:t>
            </a:r>
            <a:r>
              <a:rPr lang="en-US" sz="1800" dirty="0" smtClean="0"/>
              <a:t> (</a:t>
            </a:r>
            <a:r>
              <a:rPr lang="en-US" sz="1800" i="1" dirty="0" err="1" smtClean="0"/>
              <a:t>Bouteloua</a:t>
            </a:r>
            <a:r>
              <a:rPr lang="en-US" sz="1800" dirty="0" smtClean="0"/>
              <a:t> </a:t>
            </a:r>
            <a:r>
              <a:rPr lang="en-US" sz="1800" i="1" dirty="0" err="1" smtClean="0"/>
              <a:t>hirsuta</a:t>
            </a:r>
            <a:r>
              <a:rPr lang="en-US" sz="1800" dirty="0" smtClean="0"/>
              <a:t>), three-awns and woody species such as mesquite, </a:t>
            </a:r>
            <a:r>
              <a:rPr lang="en-US" sz="1800" dirty="0" err="1" smtClean="0"/>
              <a:t>lotebush</a:t>
            </a:r>
            <a:r>
              <a:rPr lang="en-US" sz="1800" dirty="0" smtClean="0"/>
              <a:t>, and red-berry juniper</a:t>
            </a:r>
            <a:endParaRPr lang="en-US" sz="1700" dirty="0" smtClean="0"/>
          </a:p>
          <a:p>
            <a:endParaRPr lang="en-US" dirty="0"/>
          </a:p>
        </p:txBody>
      </p:sp>
      <p:pic>
        <p:nvPicPr>
          <p:cNvPr id="4" name="Picture 2"/>
          <p:cNvPicPr>
            <a:picLocks noChangeAspect="1" noChangeArrowheads="1"/>
          </p:cNvPicPr>
          <p:nvPr/>
        </p:nvPicPr>
        <p:blipFill>
          <a:blip r:embed="rId4" cstate="print"/>
          <a:srcRect/>
          <a:stretch>
            <a:fillRect/>
          </a:stretch>
        </p:blipFill>
        <p:spPr bwMode="auto">
          <a:xfrm>
            <a:off x="1676400" y="3505200"/>
            <a:ext cx="1240036" cy="838200"/>
          </a:xfrm>
          <a:prstGeom prst="rect">
            <a:avLst/>
          </a:prstGeom>
          <a:noFill/>
          <a:ln w="9525">
            <a:noFill/>
            <a:miter lim="800000"/>
            <a:headEnd/>
            <a:tailEnd/>
          </a:ln>
          <a:effectLst/>
        </p:spPr>
      </p:pic>
      <p:pic>
        <p:nvPicPr>
          <p:cNvPr id="5" name="Picture 3"/>
          <p:cNvPicPr>
            <a:picLocks noChangeAspect="1" noChangeArrowheads="1"/>
          </p:cNvPicPr>
          <p:nvPr/>
        </p:nvPicPr>
        <p:blipFill>
          <a:blip r:embed="rId5" cstate="print"/>
          <a:srcRect/>
          <a:stretch>
            <a:fillRect/>
          </a:stretch>
        </p:blipFill>
        <p:spPr bwMode="auto">
          <a:xfrm>
            <a:off x="6705600" y="2057400"/>
            <a:ext cx="1447800" cy="969509"/>
          </a:xfrm>
          <a:prstGeom prst="rect">
            <a:avLst/>
          </a:prstGeom>
          <a:noFill/>
          <a:ln w="9525">
            <a:noFill/>
            <a:miter lim="800000"/>
            <a:headEnd/>
            <a:tailEnd/>
          </a:ln>
          <a:effectLst/>
        </p:spPr>
      </p:pic>
      <p:pic>
        <p:nvPicPr>
          <p:cNvPr id="6" name="Picture 4"/>
          <p:cNvPicPr>
            <a:picLocks noChangeAspect="1" noChangeArrowheads="1"/>
          </p:cNvPicPr>
          <p:nvPr/>
        </p:nvPicPr>
        <p:blipFill>
          <a:blip r:embed="rId6" cstate="print"/>
          <a:srcRect/>
          <a:stretch>
            <a:fillRect/>
          </a:stretch>
        </p:blipFill>
        <p:spPr bwMode="auto">
          <a:xfrm>
            <a:off x="6172200" y="5486400"/>
            <a:ext cx="1676400" cy="1125371"/>
          </a:xfrm>
          <a:prstGeom prst="rect">
            <a:avLst/>
          </a:prstGeom>
          <a:noFill/>
          <a:ln w="9525">
            <a:noFill/>
            <a:miter lim="800000"/>
            <a:headEnd/>
            <a:tailEnd/>
          </a:ln>
          <a:effectLst/>
        </p:spPr>
      </p:pic>
      <p:pic>
        <p:nvPicPr>
          <p:cNvPr id="7" name="Picture 5"/>
          <p:cNvPicPr>
            <a:picLocks noChangeAspect="1" noChangeArrowheads="1"/>
          </p:cNvPicPr>
          <p:nvPr/>
        </p:nvPicPr>
        <p:blipFill>
          <a:blip r:embed="rId7" cstate="print"/>
          <a:srcRect/>
          <a:stretch>
            <a:fillRect/>
          </a:stretch>
        </p:blipFill>
        <p:spPr bwMode="auto">
          <a:xfrm>
            <a:off x="304800" y="5486400"/>
            <a:ext cx="2194560" cy="1219200"/>
          </a:xfrm>
          <a:prstGeom prst="rect">
            <a:avLst/>
          </a:prstGeom>
          <a:noFill/>
          <a:ln w="9525">
            <a:noFill/>
            <a:miter lim="800000"/>
            <a:headEnd/>
            <a:tailEnd/>
          </a:ln>
          <a:effectLst/>
        </p:spPr>
      </p:pic>
    </p:spTree>
  </p:cSld>
  <p:clrMapOvr>
    <a:masterClrMapping/>
  </p:clrMapOvr>
  <p:transition spd="slow">
    <p:comb dir="vert"/>
    <p:sndAc>
      <p:stSnd>
        <p:snd r:embed="rId3" name="chimes.wav" builtIn="1"/>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3">
                    <a:lumMod val="75000"/>
                  </a:schemeClr>
                </a:solidFill>
              </a:rPr>
              <a:t>      Rolling Plains</a:t>
            </a:r>
            <a:endParaRPr lang="en-US" dirty="0">
              <a:solidFill>
                <a:schemeClr val="accent3">
                  <a:lumMod val="75000"/>
                </a:schemeClr>
              </a:solidFill>
            </a:endParaRPr>
          </a:p>
        </p:txBody>
      </p:sp>
      <p:sp>
        <p:nvSpPr>
          <p:cNvPr id="3" name="Content Placeholder 2"/>
          <p:cNvSpPr>
            <a:spLocks noGrp="1"/>
          </p:cNvSpPr>
          <p:nvPr>
            <p:ph idx="1"/>
          </p:nvPr>
        </p:nvSpPr>
        <p:spPr/>
        <p:txBody>
          <a:bodyPr/>
          <a:lstStyle/>
          <a:p>
            <a:r>
              <a:rPr lang="en-US" sz="2000" b="1" dirty="0" smtClean="0">
                <a:solidFill>
                  <a:schemeClr val="tx2">
                    <a:lumMod val="40000"/>
                    <a:lumOff val="60000"/>
                  </a:schemeClr>
                </a:solidFill>
              </a:rPr>
              <a:t>The Rolling Plains is the largest geographical section in the North Central Plains. it is occasionally called the lower plains because the Great Plains are higher and they are to the west</a:t>
            </a:r>
          </a:p>
          <a:p>
            <a:endParaRPr lang="en-US" sz="2000" b="1" dirty="0" smtClean="0">
              <a:solidFill>
                <a:schemeClr val="tx2">
                  <a:lumMod val="40000"/>
                  <a:lumOff val="60000"/>
                </a:schemeClr>
              </a:solidFill>
            </a:endParaRPr>
          </a:p>
          <a:p>
            <a:r>
              <a:rPr lang="en-US" sz="2000" dirty="0" smtClean="0">
                <a:solidFill>
                  <a:schemeClr val="tx2">
                    <a:lumMod val="40000"/>
                    <a:lumOff val="60000"/>
                  </a:schemeClr>
                </a:solidFill>
              </a:rPr>
              <a:t> </a:t>
            </a:r>
            <a:r>
              <a:rPr lang="en-US" sz="2000" b="1" dirty="0" smtClean="0">
                <a:solidFill>
                  <a:schemeClr val="tx2">
                    <a:lumMod val="40000"/>
                    <a:lumOff val="60000"/>
                  </a:schemeClr>
                </a:solidFill>
              </a:rPr>
              <a:t>Abilene ,which is in the south central section of  the Rolling Plains, is significant oil services and marketing. specially crops are peaches and pecans. It is a major agribusiness or commercial farming. Largest wool- product market in USA</a:t>
            </a:r>
          </a:p>
          <a:p>
            <a:r>
              <a:rPr lang="en-US" sz="2000" dirty="0" smtClean="0"/>
              <a:t>    </a:t>
            </a:r>
          </a:p>
          <a:p>
            <a:endParaRPr lang="en-US" dirty="0" smtClean="0"/>
          </a:p>
          <a:p>
            <a:endParaRPr lang="en-US" dirty="0"/>
          </a:p>
        </p:txBody>
      </p:sp>
    </p:spTree>
  </p:cSld>
  <p:clrMapOvr>
    <a:masterClrMapping/>
  </p:clrMapOvr>
  <p:transition spd="slow">
    <p:comb dir="vert"/>
    <p:sndAc>
      <p:stSnd>
        <p:snd r:embed="rId2" name="chimes.wav" builtIn="1"/>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Grand Prairie</a:t>
            </a:r>
            <a:endParaRPr lang="en-US" dirty="0">
              <a:solidFill>
                <a:schemeClr val="bg1"/>
              </a:solidFill>
            </a:endParaRPr>
          </a:p>
        </p:txBody>
      </p:sp>
      <p:sp>
        <p:nvSpPr>
          <p:cNvPr id="3" name="Content Placeholder 2"/>
          <p:cNvSpPr>
            <a:spLocks noGrp="1"/>
          </p:cNvSpPr>
          <p:nvPr>
            <p:ph idx="1"/>
          </p:nvPr>
        </p:nvSpPr>
        <p:spPr/>
        <p:txBody>
          <a:bodyPr>
            <a:normAutofit/>
          </a:bodyPr>
          <a:lstStyle/>
          <a:p>
            <a:r>
              <a:rPr lang="en-US" sz="1800" dirty="0" smtClean="0">
                <a:solidFill>
                  <a:schemeClr val="bg1"/>
                </a:solidFill>
              </a:rPr>
              <a:t>In this subsection agriculture is the most important economic activity. </a:t>
            </a:r>
          </a:p>
          <a:p>
            <a:r>
              <a:rPr lang="en-US" sz="1800" dirty="0" smtClean="0">
                <a:solidFill>
                  <a:schemeClr val="bg1"/>
                </a:solidFill>
              </a:rPr>
              <a:t>One of the most popular cities in this subsection is the </a:t>
            </a:r>
            <a:r>
              <a:rPr lang="en-US" sz="1800" dirty="0">
                <a:solidFill>
                  <a:schemeClr val="bg1"/>
                </a:solidFill>
              </a:rPr>
              <a:t>M</a:t>
            </a:r>
            <a:r>
              <a:rPr lang="en-US" sz="1800" dirty="0" smtClean="0">
                <a:solidFill>
                  <a:schemeClr val="bg1"/>
                </a:solidFill>
              </a:rPr>
              <a:t>etroplex of Fort Worth and Dallas.  Fort Worth is an important financial center. It has large scale aircraft manufacturers.  Which bring in employs from all across the state.</a:t>
            </a:r>
          </a:p>
          <a:p>
            <a:pPr>
              <a:buNone/>
            </a:pPr>
            <a:endParaRPr lang="en-US" sz="1800" dirty="0" smtClean="0">
              <a:solidFill>
                <a:schemeClr val="bg1"/>
              </a:solidFill>
            </a:endParaRPr>
          </a:p>
          <a:p>
            <a:pPr>
              <a:buNone/>
            </a:pPr>
            <a:endParaRPr lang="en-US" sz="1800" dirty="0" smtClean="0">
              <a:solidFill>
                <a:schemeClr val="bg1"/>
              </a:solidFill>
            </a:endParaRPr>
          </a:p>
          <a:p>
            <a:pPr>
              <a:buNone/>
            </a:pPr>
            <a:endParaRPr lang="en-US" sz="1800" dirty="0" smtClean="0">
              <a:solidFill>
                <a:schemeClr val="bg1"/>
              </a:solidFill>
            </a:endParaRPr>
          </a:p>
          <a:p>
            <a:r>
              <a:rPr lang="en-US" sz="1800" dirty="0" smtClean="0">
                <a:solidFill>
                  <a:schemeClr val="bg1"/>
                </a:solidFill>
              </a:rPr>
              <a:t>The city refers to itself as, “Where the west began,” because they operate grain elevators, feed mills, and other business to provide for the agricultural needs of people living farther west. </a:t>
            </a:r>
          </a:p>
          <a:p>
            <a:r>
              <a:rPr lang="en-US" sz="1800" dirty="0" smtClean="0">
                <a:solidFill>
                  <a:schemeClr val="bg1"/>
                </a:solidFill>
              </a:rPr>
              <a:t>Fort Worth -                                              Dallas - </a:t>
            </a:r>
            <a:endParaRPr lang="en-US" sz="1800" dirty="0">
              <a:solidFill>
                <a:schemeClr val="bg1"/>
              </a:solidFill>
            </a:endParaRPr>
          </a:p>
        </p:txBody>
      </p:sp>
      <p:pic>
        <p:nvPicPr>
          <p:cNvPr id="6" name="Picture 2"/>
          <p:cNvPicPr>
            <a:picLocks noChangeAspect="1" noChangeArrowheads="1"/>
          </p:cNvPicPr>
          <p:nvPr/>
        </p:nvPicPr>
        <p:blipFill>
          <a:blip r:embed="rId3"/>
          <a:srcRect/>
          <a:stretch>
            <a:fillRect/>
          </a:stretch>
        </p:blipFill>
        <p:spPr bwMode="auto">
          <a:xfrm>
            <a:off x="2133600" y="4953000"/>
            <a:ext cx="1981200" cy="1485900"/>
          </a:xfrm>
          <a:prstGeom prst="rect">
            <a:avLst/>
          </a:prstGeom>
          <a:noFill/>
          <a:ln w="9525">
            <a:noFill/>
            <a:miter lim="800000"/>
            <a:headEnd/>
            <a:tailEnd/>
          </a:ln>
          <a:effectLst/>
        </p:spPr>
      </p:pic>
      <p:pic>
        <p:nvPicPr>
          <p:cNvPr id="7" name="Picture 2"/>
          <p:cNvPicPr>
            <a:picLocks noChangeAspect="1" noChangeArrowheads="1"/>
          </p:cNvPicPr>
          <p:nvPr/>
        </p:nvPicPr>
        <p:blipFill>
          <a:blip r:embed="rId4"/>
          <a:srcRect/>
          <a:stretch>
            <a:fillRect/>
          </a:stretch>
        </p:blipFill>
        <p:spPr bwMode="auto">
          <a:xfrm>
            <a:off x="5257800" y="4953000"/>
            <a:ext cx="2286000" cy="1518047"/>
          </a:xfrm>
          <a:prstGeom prst="rect">
            <a:avLst/>
          </a:prstGeom>
          <a:noFill/>
          <a:ln w="9525">
            <a:noFill/>
            <a:miter lim="800000"/>
            <a:headEnd/>
            <a:tailEnd/>
          </a:ln>
          <a:effectLst/>
        </p:spPr>
      </p:pic>
      <p:pic>
        <p:nvPicPr>
          <p:cNvPr id="5123" name="Picture 3" descr="C:\Documents and Settings\agabriel\Local Settings\Temporary Internet Files\Content.IE5\4FAF9INO\MPj04224240000[1].jpg"/>
          <p:cNvPicPr>
            <a:picLocks noChangeAspect="1" noChangeArrowheads="1"/>
          </p:cNvPicPr>
          <p:nvPr/>
        </p:nvPicPr>
        <p:blipFill>
          <a:blip r:embed="rId5" cstate="print"/>
          <a:srcRect/>
          <a:stretch>
            <a:fillRect/>
          </a:stretch>
        </p:blipFill>
        <p:spPr bwMode="auto">
          <a:xfrm>
            <a:off x="3429000" y="2819400"/>
            <a:ext cx="2221117" cy="1066800"/>
          </a:xfrm>
          <a:prstGeom prst="rect">
            <a:avLst/>
          </a:prstGeom>
          <a:noFill/>
        </p:spPr>
      </p:pic>
    </p:spTree>
  </p:cSld>
  <p:clrMapOvr>
    <a:masterClrMapping/>
  </p:clrMapOvr>
  <p:transition spd="slow">
    <p:comb dir="vert"/>
    <p:sndAc>
      <p:stSnd>
        <p:snd r:embed="rId2" name="chimes.wav" builtIn="1"/>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Geography of Grand Prairie</a:t>
            </a:r>
            <a:endParaRPr lang="en-US" dirty="0">
              <a:solidFill>
                <a:schemeClr val="bg1"/>
              </a:solidFill>
            </a:endParaRPr>
          </a:p>
        </p:txBody>
      </p:sp>
      <p:sp>
        <p:nvSpPr>
          <p:cNvPr id="3" name="Content Placeholder 2"/>
          <p:cNvSpPr>
            <a:spLocks noGrp="1"/>
          </p:cNvSpPr>
          <p:nvPr>
            <p:ph idx="1"/>
          </p:nvPr>
        </p:nvSpPr>
        <p:spPr>
          <a:xfrm>
            <a:off x="457200" y="1600200"/>
            <a:ext cx="8229600" cy="5029200"/>
          </a:xfrm>
        </p:spPr>
        <p:txBody>
          <a:bodyPr>
            <a:normAutofit/>
          </a:bodyPr>
          <a:lstStyle/>
          <a:p>
            <a:pPr lvl="0"/>
            <a:r>
              <a:rPr lang="en-US" sz="2400" dirty="0" smtClean="0">
                <a:solidFill>
                  <a:schemeClr val="bg1"/>
                </a:solidFill>
              </a:rPr>
              <a:t>Grand Prairie is also a big part of the north central plains</a:t>
            </a:r>
          </a:p>
          <a:p>
            <a:pPr lvl="0"/>
            <a:r>
              <a:rPr lang="en-US" sz="2400" dirty="0" smtClean="0">
                <a:solidFill>
                  <a:schemeClr val="bg1"/>
                </a:solidFill>
              </a:rPr>
              <a:t>There’s limestone in the soil</a:t>
            </a:r>
          </a:p>
          <a:p>
            <a:pPr lvl="0"/>
            <a:r>
              <a:rPr lang="en-US" sz="2400" dirty="0" smtClean="0">
                <a:solidFill>
                  <a:schemeClr val="bg1"/>
                </a:solidFill>
              </a:rPr>
              <a:t>The largest cities are fort worth and Dallas</a:t>
            </a:r>
          </a:p>
          <a:p>
            <a:pPr lvl="0"/>
            <a:r>
              <a:rPr lang="en-US" sz="2400" dirty="0" smtClean="0">
                <a:solidFill>
                  <a:schemeClr val="bg1"/>
                </a:solidFill>
              </a:rPr>
              <a:t>Fort worth is also an important financial area </a:t>
            </a:r>
          </a:p>
          <a:p>
            <a:pPr lvl="0"/>
            <a:r>
              <a:rPr lang="en-US" sz="2400" dirty="0" smtClean="0">
                <a:solidFill>
                  <a:schemeClr val="bg1"/>
                </a:solidFill>
              </a:rPr>
              <a:t>There is one of the nation’s largest military installations</a:t>
            </a:r>
          </a:p>
          <a:p>
            <a:pPr lvl="0"/>
            <a:r>
              <a:rPr lang="en-US" sz="2400" dirty="0" smtClean="0">
                <a:solidFill>
                  <a:schemeClr val="bg1"/>
                </a:solidFill>
              </a:rPr>
              <a:t>Two other communities are Killen and Copperas Cove</a:t>
            </a:r>
          </a:p>
          <a:p>
            <a:pPr lvl="0"/>
            <a:r>
              <a:rPr lang="en-US" sz="2400" dirty="0" smtClean="0">
                <a:solidFill>
                  <a:schemeClr val="bg1"/>
                </a:solidFill>
              </a:rPr>
              <a:t>There’s a lot of cattle and there’s a lot of crop like wheat, peanuts, corn, grain sorghum, and cotton</a:t>
            </a:r>
            <a:endParaRPr lang="en-US" dirty="0" smtClean="0">
              <a:solidFill>
                <a:schemeClr val="bg1"/>
              </a:solidFill>
            </a:endParaRPr>
          </a:p>
          <a:p>
            <a:endParaRPr lang="en-US" dirty="0"/>
          </a:p>
        </p:txBody>
      </p:sp>
      <p:pic>
        <p:nvPicPr>
          <p:cNvPr id="9219" name="Picture 3" descr="C:\Documents and Settings\agabriel\Local Settings\Temporary Internet Files\Content.IE5\NE4L34Y9\MPj03847430000[1].jpg"/>
          <p:cNvPicPr>
            <a:picLocks noChangeAspect="1" noChangeArrowheads="1"/>
          </p:cNvPicPr>
          <p:nvPr/>
        </p:nvPicPr>
        <p:blipFill>
          <a:blip r:embed="rId3" cstate="print"/>
          <a:srcRect/>
          <a:stretch>
            <a:fillRect/>
          </a:stretch>
        </p:blipFill>
        <p:spPr bwMode="auto">
          <a:xfrm>
            <a:off x="7239000" y="4724400"/>
            <a:ext cx="1219200" cy="1706880"/>
          </a:xfrm>
          <a:prstGeom prst="rect">
            <a:avLst/>
          </a:prstGeom>
          <a:noFill/>
        </p:spPr>
      </p:pic>
      <p:pic>
        <p:nvPicPr>
          <p:cNvPr id="9220" name="Picture 4" descr="C:\Documents and Settings\agabriel\Local Settings\Temporary Internet Files\Content.IE5\SZBSMTUA\MPj01779510000[1].jpg"/>
          <p:cNvPicPr>
            <a:picLocks noChangeAspect="1" noChangeArrowheads="1"/>
          </p:cNvPicPr>
          <p:nvPr/>
        </p:nvPicPr>
        <p:blipFill>
          <a:blip r:embed="rId4"/>
          <a:srcRect/>
          <a:stretch>
            <a:fillRect/>
          </a:stretch>
        </p:blipFill>
        <p:spPr bwMode="auto">
          <a:xfrm>
            <a:off x="0" y="4953000"/>
            <a:ext cx="1714500" cy="1143000"/>
          </a:xfrm>
          <a:prstGeom prst="rect">
            <a:avLst/>
          </a:prstGeom>
          <a:noFill/>
        </p:spPr>
      </p:pic>
      <p:pic>
        <p:nvPicPr>
          <p:cNvPr id="9224" name="Picture 8" descr="C:\Documents and Settings\agabriel\Local Settings\Temporary Internet Files\Content.IE5\4FAF9INO\MPj04018110000[1].jpg"/>
          <p:cNvPicPr>
            <a:picLocks noChangeAspect="1" noChangeArrowheads="1"/>
          </p:cNvPicPr>
          <p:nvPr/>
        </p:nvPicPr>
        <p:blipFill>
          <a:blip r:embed="rId5" cstate="print"/>
          <a:srcRect/>
          <a:stretch>
            <a:fillRect/>
          </a:stretch>
        </p:blipFill>
        <p:spPr bwMode="auto">
          <a:xfrm>
            <a:off x="1981200" y="5029200"/>
            <a:ext cx="1981200" cy="1320284"/>
          </a:xfrm>
          <a:prstGeom prst="rect">
            <a:avLst/>
          </a:prstGeom>
          <a:noFill/>
        </p:spPr>
      </p:pic>
      <p:pic>
        <p:nvPicPr>
          <p:cNvPr id="9225" name="Picture 9" descr="C:\Documents and Settings\agabriel\Local Settings\Temporary Internet Files\Content.IE5\SVZMU9U5\MPj04277130000[1].jpg"/>
          <p:cNvPicPr>
            <a:picLocks noChangeAspect="1" noChangeArrowheads="1"/>
          </p:cNvPicPr>
          <p:nvPr/>
        </p:nvPicPr>
        <p:blipFill>
          <a:blip r:embed="rId6" cstate="print"/>
          <a:srcRect/>
          <a:stretch>
            <a:fillRect/>
          </a:stretch>
        </p:blipFill>
        <p:spPr bwMode="auto">
          <a:xfrm>
            <a:off x="5181600" y="5029200"/>
            <a:ext cx="1524000" cy="1524000"/>
          </a:xfrm>
          <a:prstGeom prst="rect">
            <a:avLst/>
          </a:prstGeom>
          <a:noFill/>
        </p:spPr>
      </p:pic>
    </p:spTree>
  </p:cSld>
  <p:clrMapOvr>
    <a:masterClrMapping/>
  </p:clrMapOvr>
  <p:transition spd="slow">
    <p:comb dir="vert"/>
    <p:sndAc>
      <p:stSnd>
        <p:snd r:embed="rId2" name="chimes.wav" builtIn="1"/>
      </p:stSnd>
    </p:sndAc>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6125</TotalTime>
  <Words>1191</Words>
  <Application>Microsoft Office PowerPoint</Application>
  <PresentationFormat>On-screen Show (4:3)</PresentationFormat>
  <Paragraphs>147</Paragraphs>
  <Slides>21</Slides>
  <Notes>2</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North Central Plains</vt:lpstr>
      <vt:lpstr>San Angelo is the home of ASU</vt:lpstr>
      <vt:lpstr>North Central Plains</vt:lpstr>
      <vt:lpstr>Rolling Plains</vt:lpstr>
      <vt:lpstr> Rolling Plains State Parks</vt:lpstr>
      <vt:lpstr>Geography of Rolling Plains</vt:lpstr>
      <vt:lpstr>      Rolling Plains</vt:lpstr>
      <vt:lpstr>Grand Prairie</vt:lpstr>
      <vt:lpstr>Geography of Grand Prairie</vt:lpstr>
      <vt:lpstr>Grand Prairie</vt:lpstr>
      <vt:lpstr>Cross Timbers </vt:lpstr>
      <vt:lpstr>Geography of Cross Timbers</vt:lpstr>
      <vt:lpstr>Cross Timbers </vt:lpstr>
      <vt:lpstr>Fort Hood</vt:lpstr>
      <vt:lpstr>Rivers</vt:lpstr>
      <vt:lpstr>Extra info</vt:lpstr>
      <vt:lpstr>Extra Extra Info</vt:lpstr>
      <vt:lpstr>Quiz</vt:lpstr>
      <vt:lpstr>Answers</vt:lpstr>
      <vt:lpstr>Sources</vt:lpstr>
      <vt:lpstr>Slide 21</vt:lpstr>
    </vt:vector>
  </TitlesOfParts>
  <Company>LENOVO CUSTOMER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North Central Plains</dc:title>
  <dc:creator>agabriel</dc:creator>
  <cp:lastModifiedBy>agabriel</cp:lastModifiedBy>
  <cp:revision>102</cp:revision>
  <dcterms:created xsi:type="dcterms:W3CDTF">2009-09-01T19:07:05Z</dcterms:created>
  <dcterms:modified xsi:type="dcterms:W3CDTF">2009-10-07T17:49:43Z</dcterms:modified>
</cp:coreProperties>
</file>